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5" r:id="rId3"/>
    <p:sldId id="260" r:id="rId4"/>
    <p:sldId id="268" r:id="rId5"/>
    <p:sldId id="264" r:id="rId6"/>
    <p:sldId id="270" r:id="rId7"/>
    <p:sldId id="258" r:id="rId8"/>
    <p:sldId id="269" r:id="rId9"/>
    <p:sldId id="259" r:id="rId10"/>
    <p:sldId id="271" r:id="rId11"/>
    <p:sldId id="261" r:id="rId12"/>
    <p:sldId id="262"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1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2017/10/31</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pPr/>
              <a:t>2017/10/31</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zh-CN" altLang="en-US" dirty="0" smtClean="0"/>
              <a:t>                                        工程训练中心  厉霞</a:t>
            </a:r>
            <a:endParaRPr lang="zh-CN" altLang="en-US" dirty="0"/>
          </a:p>
        </p:txBody>
      </p:sp>
      <p:sp>
        <p:nvSpPr>
          <p:cNvPr id="2" name="标题 1"/>
          <p:cNvSpPr>
            <a:spLocks noGrp="1"/>
          </p:cNvSpPr>
          <p:nvPr>
            <p:ph type="ctrTitle"/>
          </p:nvPr>
        </p:nvSpPr>
        <p:spPr/>
        <p:txBody>
          <a:bodyPr/>
          <a:lstStyle/>
          <a:p>
            <a:r>
              <a:rPr lang="zh-CN" altLang="en-US" dirty="0" smtClean="0"/>
              <a:t>实践论 矛盾论 学习</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sz="quarter" idx="1"/>
          </p:nvPr>
        </p:nvSpPr>
        <p:spPr/>
        <p:txBody>
          <a:bodyPr/>
          <a:lstStyle/>
          <a:p>
            <a:r>
              <a:rPr lang="zh-CN" altLang="en-US" dirty="0" smtClean="0"/>
              <a:t>“两论”是毛泽东思想的标志性成果、毛泽东哲学思想的代表性著作，是马克思主义世界观与方法论相统一的典范，是马克思主义与中国实际相结合的结晶。</a:t>
            </a:r>
            <a:endParaRPr lang="en-US" altLang="zh-CN" dirty="0" smtClean="0"/>
          </a:p>
          <a:p>
            <a:r>
              <a:rPr lang="zh-CN" altLang="en-US" dirty="0" smtClean="0"/>
              <a:t>“两论”为中国共产党人提供了科学的世界观和方法论，发挥了强大思想武器作用，具有伟大的理论意义和强烈的现实价值。</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fontScale="92500" lnSpcReduction="10000"/>
          </a:bodyPr>
          <a:lstStyle/>
          <a:p>
            <a:r>
              <a:rPr lang="zh-CN" altLang="en-US" dirty="0" smtClean="0"/>
              <a:t>习近平总书记指出：“坚持以马克思主义为指导，必须落到研究我国发展和我们党执政面临的重大理论和实践问题上来，落到提出解决问题的正确思路和有效办法上来。</a:t>
            </a:r>
            <a:r>
              <a:rPr lang="zh-CN" altLang="en-US" b="1" dirty="0" smtClean="0">
                <a:solidFill>
                  <a:schemeClr val="accent2"/>
                </a:solidFill>
              </a:rPr>
              <a:t>要坚持用联系的发展的眼光看问题，增强战略性、系统性思维</a:t>
            </a:r>
            <a:r>
              <a:rPr lang="zh-CN" altLang="en-US" dirty="0" smtClean="0"/>
              <a:t>，分清本质和现象、主流和支流，既看存在问题又看其发展趋势，既看局部又看全局，提出的观点、作出的结论要客观准确、经得起检验，在全面客观分析的基础上，努力揭示我国社会发展、人类社会发展的大逻辑大趋势。”</a:t>
            </a:r>
            <a:endParaRPr lang="en-US" altLang="zh-CN" dirty="0" smtClean="0"/>
          </a:p>
          <a:p>
            <a:r>
              <a:rPr lang="zh-CN" altLang="en-US" dirty="0" smtClean="0"/>
              <a:t>从这些论述中，我们感受到像毛泽东“两论”那样的</a:t>
            </a:r>
            <a:r>
              <a:rPr lang="zh-CN" altLang="en-US" b="1" dirty="0" smtClean="0">
                <a:solidFill>
                  <a:schemeClr val="accent2"/>
                </a:solidFill>
              </a:rPr>
              <a:t>哲学思维</a:t>
            </a:r>
            <a:r>
              <a:rPr lang="zh-CN" altLang="en-US" dirty="0" smtClean="0"/>
              <a:t>的高度。贯穿在“两论”中的那种实践的、理论的和历史的思维方式，是我们在当今历史条件下依然需要加以学习和贯彻的。</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a:t>
            </a:r>
            <a:endParaRPr lang="zh-CN" altLang="en-US" dirty="0"/>
          </a:p>
        </p:txBody>
      </p:sp>
      <p:sp>
        <p:nvSpPr>
          <p:cNvPr id="3" name="内容占位符 2"/>
          <p:cNvSpPr>
            <a:spLocks noGrp="1"/>
          </p:cNvSpPr>
          <p:nvPr>
            <p:ph sz="quarter" idx="1"/>
          </p:nvPr>
        </p:nvSpPr>
        <p:spPr/>
        <p:txBody>
          <a:bodyPr/>
          <a:lstStyle/>
          <a:p>
            <a:r>
              <a:rPr lang="zh-CN" altLang="en-US" b="1" dirty="0" smtClean="0"/>
              <a:t>读懂用好</a:t>
            </a:r>
            <a:r>
              <a:rPr lang="en-US" altLang="zh-CN" b="1" dirty="0" smtClean="0"/>
              <a:t>《</a:t>
            </a:r>
            <a:r>
              <a:rPr lang="zh-CN" altLang="en-US" b="1" dirty="0" smtClean="0"/>
              <a:t>实践论</a:t>
            </a:r>
            <a:r>
              <a:rPr lang="en-US" altLang="zh-CN" b="1" dirty="0" smtClean="0"/>
              <a:t>》《</a:t>
            </a:r>
            <a:r>
              <a:rPr lang="zh-CN" altLang="en-US" b="1" dirty="0" smtClean="0"/>
              <a:t>矛盾论</a:t>
            </a:r>
            <a:r>
              <a:rPr lang="en-US" altLang="zh-CN" b="1" dirty="0" smtClean="0"/>
              <a:t>》</a:t>
            </a:r>
            <a:r>
              <a:rPr lang="zh-CN" altLang="en-US" b="1" dirty="0" smtClean="0"/>
              <a:t>的哲学智慧</a:t>
            </a:r>
          </a:p>
          <a:p>
            <a:pPr>
              <a:buNone/>
            </a:pPr>
            <a:r>
              <a:rPr lang="zh-CN" altLang="en-US" dirty="0" smtClean="0"/>
              <a:t>王伟光，为中国社会科学院院长</a:t>
            </a:r>
            <a:endParaRPr lang="en-US" altLang="zh-CN" dirty="0" smtClean="0"/>
          </a:p>
          <a:p>
            <a:r>
              <a:rPr lang="en-US" altLang="zh-CN" b="1" dirty="0" smtClean="0"/>
              <a:t>《</a:t>
            </a:r>
            <a:r>
              <a:rPr lang="zh-CN" altLang="en-US" b="1" dirty="0" smtClean="0"/>
              <a:t>实践论</a:t>
            </a:r>
            <a:r>
              <a:rPr lang="en-US" altLang="zh-CN" b="1" dirty="0" smtClean="0"/>
              <a:t>》《</a:t>
            </a:r>
            <a:r>
              <a:rPr lang="zh-CN" altLang="en-US" b="1" dirty="0" smtClean="0"/>
              <a:t>矛盾论</a:t>
            </a:r>
            <a:r>
              <a:rPr lang="en-US" altLang="zh-CN" b="1" dirty="0" smtClean="0"/>
              <a:t>》</a:t>
            </a:r>
            <a:r>
              <a:rPr lang="zh-CN" altLang="en-US" b="1" dirty="0" smtClean="0"/>
              <a:t>与百年中国历程</a:t>
            </a:r>
          </a:p>
          <a:p>
            <a:pPr>
              <a:buNone/>
            </a:pPr>
            <a:r>
              <a:rPr lang="zh-CN" altLang="en-US" dirty="0" smtClean="0"/>
              <a:t>郭湛，系中国人民大学哲学院教授</a:t>
            </a:r>
            <a:endParaRPr lang="en-US" altLang="zh-CN" dirty="0" smtClean="0"/>
          </a:p>
          <a:p>
            <a:pPr>
              <a:buNone/>
            </a:pP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实践</a:t>
            </a:r>
            <a:r>
              <a:rPr lang="zh-CN" altLang="en-US" b="1" dirty="0" smtClean="0"/>
              <a:t>论背景</a:t>
            </a:r>
            <a:endParaRPr lang="zh-CN" altLang="en-US" b="1" dirty="0"/>
          </a:p>
        </p:txBody>
      </p:sp>
      <p:sp>
        <p:nvSpPr>
          <p:cNvPr id="3" name="内容占位符 2"/>
          <p:cNvSpPr>
            <a:spLocks noGrp="1"/>
          </p:cNvSpPr>
          <p:nvPr>
            <p:ph sz="quarter" idx="1"/>
          </p:nvPr>
        </p:nvSpPr>
        <p:spPr/>
        <p:txBody>
          <a:bodyPr/>
          <a:lstStyle/>
          <a:p>
            <a:r>
              <a:rPr lang="zh-CN" altLang="en-US" dirty="0" smtClean="0"/>
              <a:t>今年是毛泽东同志发表</a:t>
            </a:r>
            <a:r>
              <a:rPr lang="en-US" altLang="zh-CN" dirty="0" smtClean="0"/>
              <a:t>《</a:t>
            </a:r>
            <a:r>
              <a:rPr lang="zh-CN" altLang="en-US" dirty="0" smtClean="0"/>
              <a:t>实践论</a:t>
            </a:r>
            <a:r>
              <a:rPr lang="en-US" altLang="zh-CN" dirty="0" smtClean="0"/>
              <a:t>》《</a:t>
            </a:r>
            <a:r>
              <a:rPr lang="zh-CN" altLang="en-US" dirty="0" smtClean="0"/>
              <a:t>矛盾论</a:t>
            </a:r>
            <a:r>
              <a:rPr lang="en-US" altLang="zh-CN" dirty="0" smtClean="0"/>
              <a:t>》</a:t>
            </a:r>
            <a:r>
              <a:rPr lang="zh-CN" altLang="en-US" dirty="0" smtClean="0"/>
              <a:t>八十周年，习近平总书记对党员干部学习研究经典著作、发扬我们党学哲学，用哲学的光荣传统作出重要指示，要求更加自觉地运用辩证唯物主义、历史唯物主义指导新时代的伟大斗争，使之真正成为推进中国特色社会主义伟大事业的强大思想武器。</a:t>
            </a:r>
            <a:endParaRPr lang="en-US" altLang="zh-CN" dirty="0" smtClean="0"/>
          </a:p>
          <a:p>
            <a:pPr>
              <a:buNone/>
            </a:pPr>
            <a:r>
              <a:rPr lang="zh-CN" altLang="en-US" dirty="0" smtClean="0"/>
              <a:t>  以习近平同志为核心的党中央高度重视马克思主义经典著作的学习研究，强调把马克思主义哲学作为共产党人的看家本领。</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实践论的提出</a:t>
            </a:r>
            <a:endParaRPr lang="zh-CN" altLang="en-US" b="1" dirty="0"/>
          </a:p>
        </p:txBody>
      </p:sp>
      <p:sp>
        <p:nvSpPr>
          <p:cNvPr id="3" name="内容占位符 2"/>
          <p:cNvSpPr>
            <a:spLocks noGrp="1"/>
          </p:cNvSpPr>
          <p:nvPr>
            <p:ph sz="quarter" idx="1"/>
          </p:nvPr>
        </p:nvSpPr>
        <p:spPr/>
        <p:txBody>
          <a:bodyPr>
            <a:normAutofit/>
          </a:bodyPr>
          <a:lstStyle/>
          <a:p>
            <a:r>
              <a:rPr lang="en-US" altLang="zh-CN" dirty="0" smtClean="0"/>
              <a:t>1950</a:t>
            </a:r>
            <a:r>
              <a:rPr lang="zh-CN" altLang="en-US" dirty="0" smtClean="0"/>
              <a:t>年</a:t>
            </a:r>
            <a:r>
              <a:rPr lang="en-US" altLang="zh-CN" dirty="0" smtClean="0"/>
              <a:t>12</a:t>
            </a:r>
            <a:r>
              <a:rPr lang="zh-CN" altLang="en-US" dirty="0" smtClean="0"/>
              <a:t>月</a:t>
            </a:r>
            <a:r>
              <a:rPr lang="en-US" altLang="zh-CN" dirty="0" smtClean="0"/>
              <a:t>29</a:t>
            </a:r>
            <a:r>
              <a:rPr lang="zh-CN" altLang="en-US" dirty="0" smtClean="0"/>
              <a:t>日，毛泽东所著</a:t>
            </a:r>
            <a:r>
              <a:rPr lang="en-US" altLang="zh-CN" dirty="0" smtClean="0"/>
              <a:t>《</a:t>
            </a:r>
            <a:r>
              <a:rPr lang="zh-CN" altLang="en-US" dirty="0" smtClean="0"/>
              <a:t>实践论</a:t>
            </a:r>
            <a:r>
              <a:rPr lang="en-US" altLang="zh-CN" dirty="0" smtClean="0"/>
              <a:t>》</a:t>
            </a:r>
            <a:r>
              <a:rPr lang="zh-CN" altLang="en-US" dirty="0" smtClean="0"/>
              <a:t>发表，此文写于</a:t>
            </a:r>
            <a:r>
              <a:rPr lang="en-US" altLang="zh-CN" dirty="0" smtClean="0"/>
              <a:t>1937</a:t>
            </a:r>
            <a:r>
              <a:rPr lang="zh-CN" altLang="en-US" dirty="0" smtClean="0"/>
              <a:t>年</a:t>
            </a:r>
            <a:r>
              <a:rPr lang="en-US" altLang="zh-CN" dirty="0" smtClean="0"/>
              <a:t>7</a:t>
            </a:r>
            <a:r>
              <a:rPr lang="zh-CN" altLang="en-US" dirty="0" smtClean="0"/>
              <a:t>月。文章从认识论上总结了党的历史经验和教训，揭露了“左”倾错误，着重批判了王明等“左”倾冒险主义分子的唯心论和先验论。</a:t>
            </a:r>
            <a:endParaRPr lang="en-US" altLang="zh-CN" dirty="0" smtClean="0"/>
          </a:p>
          <a:p>
            <a:r>
              <a:rPr lang="zh-CN" altLang="en-US" dirty="0" smtClean="0"/>
              <a:t>指出一切机会主义都是以主观和客观相分离、以认识和实践相脱离为特征的。毛泽东指出，马克思主义的哲学辩证唯物论有两个显著的特点：一个是它的</a:t>
            </a:r>
            <a:r>
              <a:rPr lang="zh-CN" altLang="en-US" b="1" dirty="0" smtClean="0">
                <a:solidFill>
                  <a:srgbClr val="FF0000"/>
                </a:solidFill>
              </a:rPr>
              <a:t>阶级性</a:t>
            </a:r>
            <a:r>
              <a:rPr lang="zh-CN" altLang="en-US" dirty="0" smtClean="0"/>
              <a:t>，它是为无产阶级服务的；另一个是它的</a:t>
            </a:r>
            <a:r>
              <a:rPr lang="zh-CN" altLang="en-US" b="1" dirty="0" smtClean="0">
                <a:solidFill>
                  <a:srgbClr val="FF0000"/>
                </a:solidFill>
              </a:rPr>
              <a:t>实践性</a:t>
            </a:r>
            <a:r>
              <a:rPr lang="zh-CN" altLang="en-US" dirty="0" smtClean="0"/>
              <a:t>，强调了理论对于实践，又转过来为实践服务。</a:t>
            </a:r>
            <a:endParaRPr lang="en-US" altLang="zh-C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实践论的地位</a:t>
            </a:r>
            <a:endParaRPr lang="zh-CN" altLang="en-US" b="1" dirty="0"/>
          </a:p>
        </p:txBody>
      </p:sp>
      <p:sp>
        <p:nvSpPr>
          <p:cNvPr id="3" name="内容占位符 2"/>
          <p:cNvSpPr>
            <a:spLocks noGrp="1"/>
          </p:cNvSpPr>
          <p:nvPr>
            <p:ph sz="quarter" idx="1"/>
          </p:nvPr>
        </p:nvSpPr>
        <p:spPr/>
        <p:txBody>
          <a:bodyPr>
            <a:normAutofit lnSpcReduction="10000"/>
          </a:bodyPr>
          <a:lstStyle/>
          <a:p>
            <a:r>
              <a:rPr lang="zh-CN" altLang="en-US" dirty="0" smtClean="0"/>
              <a:t>全面阐明了认识和实践即知和行的关系，详细地分析了认识过程的两个飞跃，指出无产阶级和革命人民改造世界的斗争包括改造客观世界和改造主观世界两方面的任务。</a:t>
            </a:r>
            <a:r>
              <a:rPr lang="en-US" altLang="zh-CN" dirty="0" smtClean="0"/>
              <a:t>《</a:t>
            </a:r>
            <a:r>
              <a:rPr lang="zh-CN" altLang="en-US" dirty="0" smtClean="0"/>
              <a:t>实践论</a:t>
            </a:r>
            <a:r>
              <a:rPr lang="en-US" altLang="zh-CN" dirty="0" smtClean="0"/>
              <a:t>》</a:t>
            </a:r>
            <a:r>
              <a:rPr lang="zh-CN" altLang="en-US" dirty="0" smtClean="0"/>
              <a:t>继承、捍卫和发展了马克思主义的认识论，是毛泽东对于马克思列宁主义哲学宝库的重要贡献。</a:t>
            </a:r>
          </a:p>
          <a:p>
            <a:r>
              <a:rPr lang="en-US" altLang="zh-CN" dirty="0" smtClean="0"/>
              <a:t>《</a:t>
            </a:r>
            <a:r>
              <a:rPr lang="zh-CN" altLang="en-US" dirty="0" smtClean="0"/>
              <a:t>实践论</a:t>
            </a:r>
            <a:r>
              <a:rPr lang="en-US" altLang="zh-CN" dirty="0" smtClean="0"/>
              <a:t>》</a:t>
            </a:r>
            <a:r>
              <a:rPr lang="zh-CN" altLang="en-US" dirty="0" smtClean="0"/>
              <a:t>是一部</a:t>
            </a:r>
            <a:r>
              <a:rPr lang="zh-CN" altLang="en-US" b="1" dirty="0" smtClean="0">
                <a:solidFill>
                  <a:schemeClr val="accent2"/>
                </a:solidFill>
              </a:rPr>
              <a:t>认识论</a:t>
            </a:r>
            <a:r>
              <a:rPr lang="zh-CN" altLang="en-US" dirty="0" smtClean="0"/>
              <a:t>著作，也是一部</a:t>
            </a:r>
            <a:r>
              <a:rPr lang="zh-CN" altLang="en-US" b="1" dirty="0" smtClean="0">
                <a:solidFill>
                  <a:schemeClr val="accent2"/>
                </a:solidFill>
              </a:rPr>
              <a:t>辩证法</a:t>
            </a:r>
            <a:r>
              <a:rPr lang="zh-CN" altLang="en-US" dirty="0" smtClean="0"/>
              <a:t>著作。其根据有三：①</a:t>
            </a:r>
            <a:r>
              <a:rPr lang="en-US" altLang="zh-CN" dirty="0" smtClean="0"/>
              <a:t>《</a:t>
            </a:r>
            <a:r>
              <a:rPr lang="zh-CN" altLang="en-US" dirty="0" smtClean="0"/>
              <a:t>实践论</a:t>
            </a:r>
            <a:r>
              <a:rPr lang="en-US" altLang="zh-CN" dirty="0" smtClean="0"/>
              <a:t>》</a:t>
            </a:r>
            <a:r>
              <a:rPr lang="zh-CN" altLang="en-US" dirty="0" smtClean="0"/>
              <a:t>阐明了人类认识的过程是一个矛盾不断产生、又不断解决的无限辩证发展的过程；②</a:t>
            </a:r>
            <a:r>
              <a:rPr lang="en-US" altLang="zh-CN" dirty="0" smtClean="0"/>
              <a:t>《</a:t>
            </a:r>
            <a:r>
              <a:rPr lang="zh-CN" altLang="en-US" dirty="0" smtClean="0"/>
              <a:t>实践论</a:t>
            </a:r>
            <a:r>
              <a:rPr lang="en-US" altLang="zh-CN" dirty="0" smtClean="0"/>
              <a:t>》</a:t>
            </a:r>
            <a:r>
              <a:rPr lang="zh-CN" altLang="en-US" dirty="0" smtClean="0"/>
              <a:t>论述和发展了认识领域中的量变质变规律；③</a:t>
            </a:r>
            <a:r>
              <a:rPr lang="en-US" altLang="zh-CN" dirty="0" smtClean="0"/>
              <a:t>《</a:t>
            </a:r>
            <a:r>
              <a:rPr lang="zh-CN" altLang="en-US" dirty="0" smtClean="0"/>
              <a:t>实践论</a:t>
            </a:r>
            <a:r>
              <a:rPr lang="en-US" altLang="zh-CN" dirty="0" smtClean="0"/>
              <a:t>》</a:t>
            </a:r>
            <a:r>
              <a:rPr lang="zh-CN" altLang="en-US" dirty="0" smtClean="0"/>
              <a:t>论证了理论在一定条件下的决定作用。</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矛盾论的提出</a:t>
            </a:r>
            <a:endParaRPr lang="zh-CN" altLang="en-US" b="1" dirty="0"/>
          </a:p>
        </p:txBody>
      </p:sp>
      <p:sp>
        <p:nvSpPr>
          <p:cNvPr id="3" name="内容占位符 2"/>
          <p:cNvSpPr>
            <a:spLocks noGrp="1"/>
          </p:cNvSpPr>
          <p:nvPr>
            <p:ph sz="quarter" idx="1"/>
          </p:nvPr>
        </p:nvSpPr>
        <p:spPr/>
        <p:txBody>
          <a:bodyPr>
            <a:noAutofit/>
          </a:bodyPr>
          <a:lstStyle/>
          <a:p>
            <a:pPr>
              <a:buNone/>
            </a:pPr>
            <a:r>
              <a:rPr lang="en-US" altLang="zh-CN" dirty="0" smtClean="0">
                <a:latin typeface="+mn-ea"/>
              </a:rPr>
              <a:t>《</a:t>
            </a:r>
            <a:r>
              <a:rPr lang="zh-CN" altLang="en-US" dirty="0" smtClean="0">
                <a:latin typeface="+mn-ea"/>
              </a:rPr>
              <a:t>矛盾论</a:t>
            </a:r>
            <a:r>
              <a:rPr lang="en-US" altLang="zh-CN" dirty="0" smtClean="0">
                <a:latin typeface="+mn-ea"/>
              </a:rPr>
              <a:t>》</a:t>
            </a:r>
            <a:r>
              <a:rPr lang="zh-CN" altLang="en-US" dirty="0" smtClean="0">
                <a:latin typeface="+mn-ea"/>
              </a:rPr>
              <a:t>是毛泽东哲学代表著作。它是作者继</a:t>
            </a:r>
            <a:r>
              <a:rPr lang="en-US" altLang="zh-CN" dirty="0" smtClean="0">
                <a:latin typeface="+mn-ea"/>
              </a:rPr>
              <a:t>《</a:t>
            </a:r>
            <a:r>
              <a:rPr lang="zh-CN" altLang="en-US" dirty="0" smtClean="0">
                <a:latin typeface="+mn-ea"/>
              </a:rPr>
              <a:t>实践论</a:t>
            </a:r>
            <a:r>
              <a:rPr lang="en-US" altLang="zh-CN" dirty="0" smtClean="0">
                <a:latin typeface="+mn-ea"/>
              </a:rPr>
              <a:t>》</a:t>
            </a:r>
            <a:r>
              <a:rPr lang="zh-CN" altLang="en-US" dirty="0" smtClean="0">
                <a:latin typeface="+mn-ea"/>
              </a:rPr>
              <a:t>之后，为了克服存在于中国共产党内的严重的教条主义思想而写的。原是</a:t>
            </a:r>
            <a:r>
              <a:rPr lang="en-US" altLang="zh-CN" dirty="0" smtClean="0">
                <a:latin typeface="+mn-ea"/>
              </a:rPr>
              <a:t>1937</a:t>
            </a:r>
            <a:r>
              <a:rPr lang="zh-CN" altLang="en-US" dirty="0" smtClean="0">
                <a:latin typeface="+mn-ea"/>
              </a:rPr>
              <a:t>年</a:t>
            </a:r>
            <a:r>
              <a:rPr lang="en-US" altLang="zh-CN" dirty="0" smtClean="0">
                <a:latin typeface="+mn-ea"/>
              </a:rPr>
              <a:t>7~8</a:t>
            </a:r>
            <a:r>
              <a:rPr lang="zh-CN" altLang="en-US" dirty="0" smtClean="0">
                <a:latin typeface="+mn-ea"/>
              </a:rPr>
              <a:t>月在延安抗日军事政治大学所讲的</a:t>
            </a:r>
            <a:r>
              <a:rPr lang="en-US" altLang="zh-CN" dirty="0" smtClean="0">
                <a:latin typeface="+mn-ea"/>
              </a:rPr>
              <a:t>《</a:t>
            </a:r>
            <a:r>
              <a:rPr lang="zh-CN" altLang="en-US" dirty="0" smtClean="0">
                <a:latin typeface="+mn-ea"/>
              </a:rPr>
              <a:t>辩证法唯物论</a:t>
            </a:r>
            <a:r>
              <a:rPr lang="en-US" altLang="zh-CN" dirty="0" smtClean="0">
                <a:latin typeface="+mn-ea"/>
              </a:rPr>
              <a:t>》</a:t>
            </a:r>
            <a:r>
              <a:rPr lang="zh-CN" altLang="en-US" dirty="0" smtClean="0">
                <a:latin typeface="+mn-ea"/>
              </a:rPr>
              <a:t>的第三章第一节。于</a:t>
            </a:r>
            <a:r>
              <a:rPr lang="en-US" altLang="zh-CN" dirty="0" smtClean="0">
                <a:latin typeface="+mn-ea"/>
              </a:rPr>
              <a:t>1952</a:t>
            </a:r>
            <a:r>
              <a:rPr lang="zh-CN" altLang="en-US" dirty="0" smtClean="0">
                <a:latin typeface="+mn-ea"/>
              </a:rPr>
              <a:t>年暂收入</a:t>
            </a:r>
            <a:r>
              <a:rPr lang="en-US" altLang="zh-CN" dirty="0" smtClean="0">
                <a:latin typeface="+mn-ea"/>
              </a:rPr>
              <a:t>《</a:t>
            </a:r>
            <a:r>
              <a:rPr lang="zh-CN" altLang="en-US" dirty="0" smtClean="0">
                <a:latin typeface="+mn-ea"/>
              </a:rPr>
              <a:t>毛泽东选集</a:t>
            </a:r>
            <a:r>
              <a:rPr lang="en-US" altLang="zh-CN" dirty="0" smtClean="0">
                <a:latin typeface="+mn-ea"/>
              </a:rPr>
              <a:t>》</a:t>
            </a:r>
            <a:r>
              <a:rPr lang="zh-CN" altLang="en-US" dirty="0" smtClean="0">
                <a:latin typeface="+mn-ea"/>
              </a:rPr>
              <a:t>第二卷，再版时移入第一卷。</a:t>
            </a:r>
            <a:endParaRPr lang="en-US" altLang="zh-CN" dirty="0" smtClean="0">
              <a:latin typeface="+mn-ea"/>
            </a:endParaRPr>
          </a:p>
          <a:p>
            <a:pPr>
              <a:buNone/>
            </a:pPr>
            <a:r>
              <a:rPr lang="zh-CN" altLang="en-US" dirty="0" smtClean="0">
                <a:latin typeface="+mn-ea"/>
              </a:rPr>
              <a:t> 该书运用唯物辩证法总结了中国共产党领导中国革命斗争的实践经验，从两种宇宙观、矛盾的普遍性、矛盾的特殊性、主要矛盾和矛盾的主要方面、矛盾诸方面的同一性和斗争性、对抗在矛盾中的地位等方面，深刻地阐述了对立统一规律，发挥了对立统一规律是辩证法的实质和核心的思想。</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a:t>
            </a:r>
            <a:r>
              <a:rPr lang="zh-CN" altLang="en-US" dirty="0" smtClean="0"/>
              <a:t>矛盾论</a:t>
            </a:r>
            <a:r>
              <a:rPr lang="en-US" altLang="zh-CN" dirty="0" smtClean="0"/>
              <a:t>》</a:t>
            </a:r>
            <a:r>
              <a:rPr lang="zh-CN" altLang="en-US" dirty="0" smtClean="0"/>
              <a:t>在论述唯物辩证法的同时，也深刻地阐明了马克思主义认识论的基本观点。</a:t>
            </a:r>
            <a:endParaRPr lang="en-US" altLang="zh-CN" dirty="0" smtClean="0"/>
          </a:p>
          <a:p>
            <a:r>
              <a:rPr lang="zh-CN" altLang="en-US" dirty="0" smtClean="0"/>
              <a:t>表现在：①论述了矛盾的特殊性是认识事物的基础；②阐明了分析事物矛盾特殊性的过程就是认识事物的过程；</a:t>
            </a:r>
            <a:endParaRPr lang="en-US" altLang="zh-CN" dirty="0" smtClean="0"/>
          </a:p>
          <a:p>
            <a:r>
              <a:rPr lang="zh-CN" altLang="en-US" dirty="0" smtClean="0"/>
              <a:t>③论述了辩证法和认识论的一致性，即功能的一致、认识运动公式的一致。</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两论的意义</a:t>
            </a:r>
            <a:endParaRPr lang="zh-CN" altLang="en-US" b="1" dirty="0"/>
          </a:p>
        </p:txBody>
      </p:sp>
      <p:sp>
        <p:nvSpPr>
          <p:cNvPr id="3" name="内容占位符 2"/>
          <p:cNvSpPr>
            <a:spLocks noGrp="1"/>
          </p:cNvSpPr>
          <p:nvPr>
            <p:ph sz="quarter" idx="1"/>
          </p:nvPr>
        </p:nvSpPr>
        <p:spPr/>
        <p:txBody>
          <a:bodyPr>
            <a:normAutofit fontScale="92500"/>
          </a:bodyPr>
          <a:lstStyle/>
          <a:p>
            <a:r>
              <a:rPr lang="zh-CN" altLang="en-US" dirty="0" smtClean="0"/>
              <a:t>　</a:t>
            </a:r>
            <a:r>
              <a:rPr lang="zh-CN" altLang="en-US" b="1" dirty="0" smtClean="0"/>
              <a:t>一、“两论”是总结中国革命经验教训的产物，是指导中国共产党正确领导中国实践的强大思想武器。</a:t>
            </a:r>
            <a:endParaRPr lang="en-US" altLang="zh-CN" b="1" dirty="0" smtClean="0"/>
          </a:p>
          <a:p>
            <a:r>
              <a:rPr lang="zh-CN" altLang="en-US" dirty="0" smtClean="0"/>
              <a:t>　中国的具体实际和新民主主义革命实践是“两论”产生的实践基础。</a:t>
            </a:r>
            <a:endParaRPr lang="en-US" altLang="zh-CN" dirty="0" smtClean="0"/>
          </a:p>
          <a:p>
            <a:r>
              <a:rPr lang="zh-CN" altLang="en-US" dirty="0" smtClean="0"/>
              <a:t>第一，坚持实践第一的观点，一切从实际出发。实践的观点是马克思主义哲学首要的、基本的观点。</a:t>
            </a:r>
            <a:endParaRPr lang="en-US" altLang="zh-CN" dirty="0" smtClean="0"/>
          </a:p>
          <a:p>
            <a:r>
              <a:rPr lang="zh-CN" altLang="en-US" dirty="0" smtClean="0"/>
              <a:t>　第二，坚持矛盾的观点，一切从矛盾的特殊性出发。</a:t>
            </a:r>
            <a:endParaRPr lang="en-US" altLang="zh-CN" dirty="0" smtClean="0"/>
          </a:p>
          <a:p>
            <a:r>
              <a:rPr lang="zh-CN" altLang="en-US" dirty="0" smtClean="0"/>
              <a:t>　第三，坚持“特殊”与“普遍”相统一是认识论和辩证法精髓的观点，一切从普遍原理与特殊实际相结合出发</a:t>
            </a:r>
            <a:endParaRPr lang="en-US" altLang="zh-CN" b="1" dirty="0" smtClean="0"/>
          </a:p>
          <a:p>
            <a:endParaRPr lang="en-US" altLang="zh-CN"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zh-CN" altLang="en-US" dirty="0" smtClean="0"/>
              <a:t>　</a:t>
            </a:r>
            <a:r>
              <a:rPr lang="zh-CN" altLang="en-US" b="1" dirty="0" smtClean="0"/>
              <a:t>二、紧紧围绕马克思主义同中国实际相结合这一根本经验，深刻理解“两论”的精神实质和伟大意义</a:t>
            </a:r>
            <a:endParaRPr lang="zh-CN" altLang="en-US"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fontScale="92500" lnSpcReduction="10000"/>
          </a:bodyPr>
          <a:lstStyle/>
          <a:p>
            <a:r>
              <a:rPr lang="zh-CN" altLang="en-US" b="1" dirty="0" smtClean="0"/>
              <a:t>三、“两论”丰富和发展了马克思主义哲学，是马克思主义哲学中国化的奠基之作；“两论”是马克思主义基本原理和中国革命实践相结合的光辉典范，在马克思主义和马克思主义哲学发展史上，具有开创性的重大价值</a:t>
            </a:r>
            <a:endParaRPr lang="en-US" altLang="zh-CN" b="1" dirty="0" smtClean="0"/>
          </a:p>
          <a:p>
            <a:r>
              <a:rPr lang="zh-CN" altLang="en-US" dirty="0" smtClean="0"/>
              <a:t>　　第一，“两论”创造性地发展和丰富了马克思主义哲学理论体系。</a:t>
            </a:r>
            <a:endParaRPr lang="en-US" altLang="zh-CN" dirty="0" smtClean="0"/>
          </a:p>
          <a:p>
            <a:r>
              <a:rPr lang="zh-CN" altLang="en-US" dirty="0" smtClean="0"/>
              <a:t>　第二，“两论”确立了马克思主义哲学中国化的理论高度。</a:t>
            </a:r>
            <a:endParaRPr lang="en-US" altLang="zh-CN" dirty="0" smtClean="0"/>
          </a:p>
          <a:p>
            <a:r>
              <a:rPr lang="zh-CN" altLang="en-US" dirty="0" smtClean="0"/>
              <a:t>　　第三，“两论”开创了马克思主义哲学大众化的成功典范</a:t>
            </a:r>
            <a:endParaRPr lang="en-US" altLang="zh-CN" dirty="0" smtClean="0"/>
          </a:p>
          <a:p>
            <a:r>
              <a:rPr lang="zh-CN" altLang="en-US" dirty="0" smtClean="0"/>
              <a:t>第四，“两论”奠定了实事求是思想路线的哲学基础</a:t>
            </a:r>
            <a:endParaRPr lang="en-US" altLang="zh-CN" dirty="0" smtClean="0"/>
          </a:p>
          <a:p>
            <a:endParaRPr lang="zh-CN" altLang="en-US" dirty="0"/>
          </a:p>
        </p:txBody>
      </p:sp>
      <p:sp>
        <p:nvSpPr>
          <p:cNvPr id="4" name="矩形 3"/>
          <p:cNvSpPr/>
          <p:nvPr/>
        </p:nvSpPr>
        <p:spPr>
          <a:xfrm>
            <a:off x="928662" y="1571612"/>
            <a:ext cx="7572428" cy="369332"/>
          </a:xfrm>
          <a:prstGeom prst="rect">
            <a:avLst/>
          </a:prstGeom>
        </p:spPr>
        <p:txBody>
          <a:bodyPr wrap="square">
            <a:spAutoFit/>
          </a:bodyPr>
          <a:lstStyle/>
          <a:p>
            <a:r>
              <a:rPr lang="zh-CN" altLang="en-US" dirty="0" smtClean="0"/>
              <a:t>　　</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160</TotalTime>
  <Words>946</Words>
  <Application>Microsoft Office PowerPoint</Application>
  <PresentationFormat>全屏显示(4:3)</PresentationFormat>
  <Paragraphs>39</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平衡</vt:lpstr>
      <vt:lpstr>实践论 矛盾论 学习</vt:lpstr>
      <vt:lpstr>实践论背景</vt:lpstr>
      <vt:lpstr>实践论的提出</vt:lpstr>
      <vt:lpstr>实践论的地位</vt:lpstr>
      <vt:lpstr>矛盾论的提出</vt:lpstr>
      <vt:lpstr>幻灯片 6</vt:lpstr>
      <vt:lpstr>两论的意义</vt:lpstr>
      <vt:lpstr>幻灯片 8</vt:lpstr>
      <vt:lpstr>幻灯片 9</vt:lpstr>
      <vt:lpstr>幻灯片 10</vt:lpstr>
      <vt:lpstr>幻灯片 11</vt:lpstr>
      <vt:lpstr>参考：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实践论 矛盾论 学习</dc:title>
  <dc:creator>LX</dc:creator>
  <cp:lastModifiedBy>lx</cp:lastModifiedBy>
  <cp:revision>22</cp:revision>
  <dcterms:created xsi:type="dcterms:W3CDTF">2017-10-27T09:03:05Z</dcterms:created>
  <dcterms:modified xsi:type="dcterms:W3CDTF">2017-10-31T06:31:16Z</dcterms:modified>
</cp:coreProperties>
</file>