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8"/>
  </p:handoutMasterIdLst>
  <p:sldIdLst>
    <p:sldId id="256" r:id="rId2"/>
    <p:sldId id="257" r:id="rId3"/>
    <p:sldId id="270" r:id="rId4"/>
    <p:sldId id="258" r:id="rId5"/>
    <p:sldId id="259" r:id="rId6"/>
    <p:sldId id="266" r:id="rId7"/>
    <p:sldId id="264" r:id="rId8"/>
    <p:sldId id="265" r:id="rId9"/>
    <p:sldId id="267" r:id="rId10"/>
    <p:sldId id="268" r:id="rId11"/>
    <p:sldId id="275" r:id="rId12"/>
    <p:sldId id="271" r:id="rId13"/>
    <p:sldId id="260" r:id="rId14"/>
    <p:sldId id="269" r:id="rId15"/>
    <p:sldId id="272" r:id="rId16"/>
    <p:sldId id="273" r:id="rId17"/>
    <p:sldId id="274" r:id="rId18"/>
    <p:sldId id="276" r:id="rId19"/>
    <p:sldId id="277" r:id="rId20"/>
    <p:sldId id="278" r:id="rId21"/>
    <p:sldId id="279" r:id="rId22"/>
    <p:sldId id="284" r:id="rId23"/>
    <p:sldId id="280" r:id="rId24"/>
    <p:sldId id="281" r:id="rId25"/>
    <p:sldId id="282" r:id="rId26"/>
    <p:sldId id="283" r:id="rId27"/>
    <p:sldId id="292" r:id="rId28"/>
    <p:sldId id="261" r:id="rId29"/>
    <p:sldId id="293" r:id="rId30"/>
    <p:sldId id="315" r:id="rId31"/>
    <p:sldId id="316" r:id="rId32"/>
    <p:sldId id="296" r:id="rId33"/>
    <p:sldId id="295" r:id="rId34"/>
    <p:sldId id="294" r:id="rId35"/>
    <p:sldId id="297" r:id="rId36"/>
    <p:sldId id="317" r:id="rId37"/>
    <p:sldId id="300" r:id="rId38"/>
    <p:sldId id="262" r:id="rId39"/>
    <p:sldId id="299" r:id="rId40"/>
    <p:sldId id="304" r:id="rId41"/>
    <p:sldId id="301" r:id="rId42"/>
    <p:sldId id="318" r:id="rId43"/>
    <p:sldId id="302" r:id="rId44"/>
    <p:sldId id="320" r:id="rId45"/>
    <p:sldId id="319" r:id="rId46"/>
    <p:sldId id="321" r:id="rId47"/>
    <p:sldId id="303" r:id="rId48"/>
    <p:sldId id="306" r:id="rId49"/>
    <p:sldId id="307" r:id="rId50"/>
    <p:sldId id="323" r:id="rId51"/>
    <p:sldId id="305" r:id="rId52"/>
    <p:sldId id="263" r:id="rId53"/>
    <p:sldId id="298" r:id="rId54"/>
    <p:sldId id="308" r:id="rId55"/>
    <p:sldId id="309" r:id="rId56"/>
    <p:sldId id="310" r:id="rId57"/>
    <p:sldId id="312" r:id="rId58"/>
    <p:sldId id="322" r:id="rId59"/>
    <p:sldId id="313" r:id="rId60"/>
    <p:sldId id="314" r:id="rId61"/>
    <p:sldId id="311" r:id="rId62"/>
    <p:sldId id="285" r:id="rId63"/>
    <p:sldId id="287" r:id="rId64"/>
    <p:sldId id="286" r:id="rId65"/>
    <p:sldId id="288" r:id="rId66"/>
    <p:sldId id="289" r:id="rId6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9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10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F80EA-0320-4005-882C-07FB091CDFD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CN" altLang="en-US"/>
        </a:p>
      </dgm:t>
    </dgm:pt>
    <dgm:pt modelId="{80DDFF5E-89F5-4C5E-B420-D0B4D259DE56}">
      <dgm:prSet phldrT="[文本]"/>
      <dgm:spPr>
        <a:solidFill>
          <a:srgbClr val="C00000"/>
        </a:solidFill>
      </dgm:spPr>
      <dgm:t>
        <a:bodyPr/>
        <a:lstStyle/>
        <a:p>
          <a:r>
            <a:rPr lang="zh-CN" altLang="en-US" dirty="0" smtClean="0"/>
            <a:t>动机</a:t>
          </a:r>
          <a:endParaRPr lang="zh-CN" altLang="en-US" dirty="0"/>
        </a:p>
      </dgm:t>
    </dgm:pt>
    <dgm:pt modelId="{F95879CD-FB55-4135-800E-7694867374DC}" type="parTrans" cxnId="{CB747EAD-5E96-4B2A-9D13-F4852AECFC96}">
      <dgm:prSet/>
      <dgm:spPr/>
      <dgm:t>
        <a:bodyPr/>
        <a:lstStyle/>
        <a:p>
          <a:endParaRPr lang="zh-CN" altLang="en-US"/>
        </a:p>
      </dgm:t>
    </dgm:pt>
    <dgm:pt modelId="{E3A5F44C-11AF-4B8F-9F4F-CD2B5CD0E317}" type="sibTrans" cxnId="{CB747EAD-5E96-4B2A-9D13-F4852AECFC96}">
      <dgm:prSet/>
      <dgm:spPr/>
      <dgm:t>
        <a:bodyPr/>
        <a:lstStyle/>
        <a:p>
          <a:endParaRPr lang="zh-CN" altLang="en-US"/>
        </a:p>
      </dgm:t>
    </dgm:pt>
    <dgm:pt modelId="{792CA8AC-885F-4FB9-B362-C659AD17F7E1}">
      <dgm:prSet phldrT="[文本]"/>
      <dgm:spPr>
        <a:solidFill>
          <a:srgbClr val="C00000"/>
        </a:solidFill>
      </dgm:spPr>
      <dgm:t>
        <a:bodyPr/>
        <a:lstStyle/>
        <a:p>
          <a:r>
            <a:rPr lang="zh-CN" altLang="en-US" dirty="0" smtClean="0"/>
            <a:t>信仰型</a:t>
          </a:r>
          <a:endParaRPr lang="zh-CN" altLang="en-US" dirty="0"/>
        </a:p>
      </dgm:t>
    </dgm:pt>
    <dgm:pt modelId="{E53985D6-20C6-4438-8EDA-A2BAE18488D1}" type="parTrans" cxnId="{1B9C57DA-104F-422E-AC36-ACEFBC7B187D}">
      <dgm:prSet/>
      <dgm:spPr/>
      <dgm:t>
        <a:bodyPr/>
        <a:lstStyle/>
        <a:p>
          <a:endParaRPr lang="zh-CN" altLang="en-US"/>
        </a:p>
      </dgm:t>
    </dgm:pt>
    <dgm:pt modelId="{01FF4088-9571-4C27-BB98-003BD353B6AB}" type="sibTrans" cxnId="{1B9C57DA-104F-422E-AC36-ACEFBC7B187D}">
      <dgm:prSet/>
      <dgm:spPr/>
      <dgm:t>
        <a:bodyPr/>
        <a:lstStyle/>
        <a:p>
          <a:endParaRPr lang="zh-CN" altLang="en-US"/>
        </a:p>
      </dgm:t>
    </dgm:pt>
    <dgm:pt modelId="{863FA2C0-B57E-4DD3-B4E2-634A5725D5C4}">
      <dgm:prSet phldrT="[文本]"/>
      <dgm:spPr>
        <a:solidFill>
          <a:srgbClr val="C00000"/>
        </a:solidFill>
      </dgm:spPr>
      <dgm:t>
        <a:bodyPr/>
        <a:lstStyle/>
        <a:p>
          <a:r>
            <a:rPr lang="zh-CN" altLang="en-US" dirty="0" smtClean="0"/>
            <a:t>利益型</a:t>
          </a:r>
          <a:endParaRPr lang="zh-CN" altLang="en-US" dirty="0"/>
        </a:p>
      </dgm:t>
    </dgm:pt>
    <dgm:pt modelId="{F3341C1A-82AE-4ECA-8E6D-04A3E841BE19}" type="parTrans" cxnId="{D867CFD3-2FB2-4A2A-A992-0B23FCD769CE}">
      <dgm:prSet/>
      <dgm:spPr/>
      <dgm:t>
        <a:bodyPr/>
        <a:lstStyle/>
        <a:p>
          <a:endParaRPr lang="zh-CN" altLang="en-US"/>
        </a:p>
      </dgm:t>
    </dgm:pt>
    <dgm:pt modelId="{6B923D50-9D28-456C-B88A-1A82FEDB5514}" type="sibTrans" cxnId="{D867CFD3-2FB2-4A2A-A992-0B23FCD769CE}">
      <dgm:prSet/>
      <dgm:spPr/>
      <dgm:t>
        <a:bodyPr/>
        <a:lstStyle/>
        <a:p>
          <a:endParaRPr lang="zh-CN" altLang="en-US"/>
        </a:p>
      </dgm:t>
    </dgm:pt>
    <dgm:pt modelId="{192E4253-00D4-462C-AC43-EDE3D3E02BB7}">
      <dgm:prSet phldrT="[文本]"/>
      <dgm:spPr>
        <a:solidFill>
          <a:srgbClr val="C00000"/>
        </a:solidFill>
      </dgm:spPr>
      <dgm:t>
        <a:bodyPr/>
        <a:lstStyle/>
        <a:p>
          <a:r>
            <a:rPr lang="zh-CN" altLang="en-US" dirty="0" smtClean="0"/>
            <a:t>荣耀型</a:t>
          </a:r>
          <a:endParaRPr lang="zh-CN" altLang="en-US" dirty="0"/>
        </a:p>
      </dgm:t>
    </dgm:pt>
    <dgm:pt modelId="{CD3F7555-AD66-4A02-A0CD-988DA6F27686}" type="parTrans" cxnId="{25D65883-DB35-46BA-B1C0-129F0E1A32D3}">
      <dgm:prSet/>
      <dgm:spPr/>
      <dgm:t>
        <a:bodyPr/>
        <a:lstStyle/>
        <a:p>
          <a:endParaRPr lang="zh-CN" altLang="en-US"/>
        </a:p>
      </dgm:t>
    </dgm:pt>
    <dgm:pt modelId="{1CA39DB6-1BC0-45D7-BB5A-DB2B6F16EF79}" type="sibTrans" cxnId="{25D65883-DB35-46BA-B1C0-129F0E1A32D3}">
      <dgm:prSet/>
      <dgm:spPr/>
      <dgm:t>
        <a:bodyPr/>
        <a:lstStyle/>
        <a:p>
          <a:endParaRPr lang="zh-CN" altLang="en-US"/>
        </a:p>
      </dgm:t>
    </dgm:pt>
    <dgm:pt modelId="{1F3DA840-E9DA-43C2-B582-C921BBC804B7}">
      <dgm:prSet phldrT="[文本]"/>
      <dgm:spPr>
        <a:solidFill>
          <a:srgbClr val="C00000"/>
        </a:solidFill>
      </dgm:spPr>
      <dgm:t>
        <a:bodyPr/>
        <a:lstStyle/>
        <a:p>
          <a:r>
            <a:rPr lang="zh-CN" altLang="en-US" dirty="0" smtClean="0"/>
            <a:t>情感型</a:t>
          </a:r>
          <a:endParaRPr lang="zh-CN" altLang="en-US" dirty="0"/>
        </a:p>
      </dgm:t>
    </dgm:pt>
    <dgm:pt modelId="{D188E729-CD93-49FF-9502-76406CE5C81B}" type="parTrans" cxnId="{89FE6AAD-2736-4F42-8E11-834B17807530}">
      <dgm:prSet/>
      <dgm:spPr/>
      <dgm:t>
        <a:bodyPr/>
        <a:lstStyle/>
        <a:p>
          <a:endParaRPr lang="zh-CN" altLang="en-US"/>
        </a:p>
      </dgm:t>
    </dgm:pt>
    <dgm:pt modelId="{7BB35543-E9A8-40B1-A1B0-3B2F11BEA35E}" type="sibTrans" cxnId="{89FE6AAD-2736-4F42-8E11-834B17807530}">
      <dgm:prSet/>
      <dgm:spPr/>
      <dgm:t>
        <a:bodyPr/>
        <a:lstStyle/>
        <a:p>
          <a:endParaRPr lang="zh-CN" altLang="en-US"/>
        </a:p>
      </dgm:t>
    </dgm:pt>
    <dgm:pt modelId="{0B600F8D-852B-43C0-8AA3-365B031D57AD}">
      <dgm:prSet phldrT="[文本]"/>
      <dgm:spPr>
        <a:solidFill>
          <a:srgbClr val="C00000"/>
        </a:solidFill>
      </dgm:spPr>
      <dgm:t>
        <a:bodyPr/>
        <a:lstStyle/>
        <a:p>
          <a:r>
            <a:rPr lang="zh-CN" altLang="en-US" dirty="0" smtClean="0"/>
            <a:t>信念型</a:t>
          </a:r>
          <a:endParaRPr lang="zh-CN" altLang="en-US" dirty="0"/>
        </a:p>
      </dgm:t>
    </dgm:pt>
    <dgm:pt modelId="{D6930A4E-168A-48CE-8C71-D6C93355E6D2}" type="parTrans" cxnId="{7F81BA0D-EEBB-4E98-B173-2DA2C8C3E4D5}">
      <dgm:prSet/>
      <dgm:spPr/>
      <dgm:t>
        <a:bodyPr/>
        <a:lstStyle/>
        <a:p>
          <a:endParaRPr lang="zh-CN" altLang="en-US"/>
        </a:p>
      </dgm:t>
    </dgm:pt>
    <dgm:pt modelId="{1A5524E8-7289-4D72-9D0C-A8A837450F72}" type="sibTrans" cxnId="{7F81BA0D-EEBB-4E98-B173-2DA2C8C3E4D5}">
      <dgm:prSet/>
      <dgm:spPr/>
      <dgm:t>
        <a:bodyPr/>
        <a:lstStyle/>
        <a:p>
          <a:endParaRPr lang="zh-CN" altLang="en-US"/>
        </a:p>
      </dgm:t>
    </dgm:pt>
    <dgm:pt modelId="{7EDFAC0B-39C0-47CD-9ABB-25D09B5DBC04}">
      <dgm:prSet phldrT="[文本]"/>
      <dgm:spPr>
        <a:solidFill>
          <a:srgbClr val="C00000"/>
        </a:solidFill>
      </dgm:spPr>
      <dgm:t>
        <a:bodyPr/>
        <a:lstStyle/>
        <a:p>
          <a:r>
            <a:rPr lang="zh-CN" altLang="en-US" dirty="0" smtClean="0"/>
            <a:t>锻炼型</a:t>
          </a:r>
          <a:endParaRPr lang="zh-CN" altLang="en-US" dirty="0"/>
        </a:p>
      </dgm:t>
    </dgm:pt>
    <dgm:pt modelId="{F9E59BC9-12FF-45EA-819D-CEA53EFC2EB5}" type="parTrans" cxnId="{302800C3-6109-4613-A059-E8736838E049}">
      <dgm:prSet/>
      <dgm:spPr/>
      <dgm:t>
        <a:bodyPr/>
        <a:lstStyle/>
        <a:p>
          <a:endParaRPr lang="zh-CN" altLang="en-US"/>
        </a:p>
      </dgm:t>
    </dgm:pt>
    <dgm:pt modelId="{8F1AA709-8675-48FB-9F45-D10122E142F8}" type="sibTrans" cxnId="{302800C3-6109-4613-A059-E8736838E049}">
      <dgm:prSet/>
      <dgm:spPr/>
      <dgm:t>
        <a:bodyPr/>
        <a:lstStyle/>
        <a:p>
          <a:endParaRPr lang="zh-CN" altLang="en-US"/>
        </a:p>
      </dgm:t>
    </dgm:pt>
    <dgm:pt modelId="{BEABCFCA-B6C7-4840-AEB8-89B5BE8D9D95}" type="pres">
      <dgm:prSet presAssocID="{855F80EA-0320-4005-882C-07FB091CDFD0}" presName="cycle" presStyleCnt="0">
        <dgm:presLayoutVars>
          <dgm:chMax val="1"/>
          <dgm:dir/>
          <dgm:animLvl val="ctr"/>
          <dgm:resizeHandles val="exact"/>
        </dgm:presLayoutVars>
      </dgm:prSet>
      <dgm:spPr/>
      <dgm:t>
        <a:bodyPr/>
        <a:lstStyle/>
        <a:p>
          <a:endParaRPr lang="zh-CN" altLang="en-US"/>
        </a:p>
      </dgm:t>
    </dgm:pt>
    <dgm:pt modelId="{0455B6D3-8DE0-4B28-836A-14128484F9DA}" type="pres">
      <dgm:prSet presAssocID="{80DDFF5E-89F5-4C5E-B420-D0B4D259DE56}" presName="centerShape" presStyleLbl="node0" presStyleIdx="0" presStyleCnt="1"/>
      <dgm:spPr/>
      <dgm:t>
        <a:bodyPr/>
        <a:lstStyle/>
        <a:p>
          <a:endParaRPr lang="zh-CN" altLang="en-US"/>
        </a:p>
      </dgm:t>
    </dgm:pt>
    <dgm:pt modelId="{687A8CD2-C205-4BAB-AAA3-EB91029783F6}" type="pres">
      <dgm:prSet presAssocID="{E53985D6-20C6-4438-8EDA-A2BAE18488D1}" presName="Name9" presStyleLbl="parChTrans1D2" presStyleIdx="0" presStyleCnt="6"/>
      <dgm:spPr/>
      <dgm:t>
        <a:bodyPr/>
        <a:lstStyle/>
        <a:p>
          <a:endParaRPr lang="zh-CN" altLang="en-US"/>
        </a:p>
      </dgm:t>
    </dgm:pt>
    <dgm:pt modelId="{CD92EFB5-8CD3-48AA-AE8F-4B3EA6D07EAC}" type="pres">
      <dgm:prSet presAssocID="{E53985D6-20C6-4438-8EDA-A2BAE18488D1}" presName="connTx" presStyleLbl="parChTrans1D2" presStyleIdx="0" presStyleCnt="6"/>
      <dgm:spPr/>
      <dgm:t>
        <a:bodyPr/>
        <a:lstStyle/>
        <a:p>
          <a:endParaRPr lang="zh-CN" altLang="en-US"/>
        </a:p>
      </dgm:t>
    </dgm:pt>
    <dgm:pt modelId="{2FD1CD55-D5ED-4486-8C69-F90D171AB651}" type="pres">
      <dgm:prSet presAssocID="{792CA8AC-885F-4FB9-B362-C659AD17F7E1}" presName="node" presStyleLbl="node1" presStyleIdx="0" presStyleCnt="6">
        <dgm:presLayoutVars>
          <dgm:bulletEnabled val="1"/>
        </dgm:presLayoutVars>
      </dgm:prSet>
      <dgm:spPr/>
      <dgm:t>
        <a:bodyPr/>
        <a:lstStyle/>
        <a:p>
          <a:endParaRPr lang="zh-CN" altLang="en-US"/>
        </a:p>
      </dgm:t>
    </dgm:pt>
    <dgm:pt modelId="{367B3845-3D0D-4EBE-8426-7B9A7A5C2F44}" type="pres">
      <dgm:prSet presAssocID="{F3341C1A-82AE-4ECA-8E6D-04A3E841BE19}" presName="Name9" presStyleLbl="parChTrans1D2" presStyleIdx="1" presStyleCnt="6"/>
      <dgm:spPr/>
      <dgm:t>
        <a:bodyPr/>
        <a:lstStyle/>
        <a:p>
          <a:endParaRPr lang="zh-CN" altLang="en-US"/>
        </a:p>
      </dgm:t>
    </dgm:pt>
    <dgm:pt modelId="{A04FCCA6-2A87-448E-9102-3BDA89EFCED6}" type="pres">
      <dgm:prSet presAssocID="{F3341C1A-82AE-4ECA-8E6D-04A3E841BE19}" presName="connTx" presStyleLbl="parChTrans1D2" presStyleIdx="1" presStyleCnt="6"/>
      <dgm:spPr/>
      <dgm:t>
        <a:bodyPr/>
        <a:lstStyle/>
        <a:p>
          <a:endParaRPr lang="zh-CN" altLang="en-US"/>
        </a:p>
      </dgm:t>
    </dgm:pt>
    <dgm:pt modelId="{A8210FF4-8B6F-4887-918A-3B1CCE4C90F8}" type="pres">
      <dgm:prSet presAssocID="{863FA2C0-B57E-4DD3-B4E2-634A5725D5C4}" presName="node" presStyleLbl="node1" presStyleIdx="1" presStyleCnt="6">
        <dgm:presLayoutVars>
          <dgm:bulletEnabled val="1"/>
        </dgm:presLayoutVars>
      </dgm:prSet>
      <dgm:spPr/>
      <dgm:t>
        <a:bodyPr/>
        <a:lstStyle/>
        <a:p>
          <a:endParaRPr lang="zh-CN" altLang="en-US"/>
        </a:p>
      </dgm:t>
    </dgm:pt>
    <dgm:pt modelId="{7985CCE9-E4E2-4260-8ADC-D9E3B58CF74C}" type="pres">
      <dgm:prSet presAssocID="{CD3F7555-AD66-4A02-A0CD-988DA6F27686}" presName="Name9" presStyleLbl="parChTrans1D2" presStyleIdx="2" presStyleCnt="6"/>
      <dgm:spPr/>
      <dgm:t>
        <a:bodyPr/>
        <a:lstStyle/>
        <a:p>
          <a:endParaRPr lang="zh-CN" altLang="en-US"/>
        </a:p>
      </dgm:t>
    </dgm:pt>
    <dgm:pt modelId="{C87E5A6A-CFBF-42BF-AA29-B5F7A8C2C6F4}" type="pres">
      <dgm:prSet presAssocID="{CD3F7555-AD66-4A02-A0CD-988DA6F27686}" presName="connTx" presStyleLbl="parChTrans1D2" presStyleIdx="2" presStyleCnt="6"/>
      <dgm:spPr/>
      <dgm:t>
        <a:bodyPr/>
        <a:lstStyle/>
        <a:p>
          <a:endParaRPr lang="zh-CN" altLang="en-US"/>
        </a:p>
      </dgm:t>
    </dgm:pt>
    <dgm:pt modelId="{6FE6346F-38D0-44B5-B107-5EE5338E6818}" type="pres">
      <dgm:prSet presAssocID="{192E4253-00D4-462C-AC43-EDE3D3E02BB7}" presName="node" presStyleLbl="node1" presStyleIdx="2" presStyleCnt="6">
        <dgm:presLayoutVars>
          <dgm:bulletEnabled val="1"/>
        </dgm:presLayoutVars>
      </dgm:prSet>
      <dgm:spPr/>
      <dgm:t>
        <a:bodyPr/>
        <a:lstStyle/>
        <a:p>
          <a:endParaRPr lang="zh-CN" altLang="en-US"/>
        </a:p>
      </dgm:t>
    </dgm:pt>
    <dgm:pt modelId="{5F9E3B44-B780-44C1-882F-F4B95A9EE446}" type="pres">
      <dgm:prSet presAssocID="{D188E729-CD93-49FF-9502-76406CE5C81B}" presName="Name9" presStyleLbl="parChTrans1D2" presStyleIdx="3" presStyleCnt="6"/>
      <dgm:spPr/>
      <dgm:t>
        <a:bodyPr/>
        <a:lstStyle/>
        <a:p>
          <a:endParaRPr lang="zh-CN" altLang="en-US"/>
        </a:p>
      </dgm:t>
    </dgm:pt>
    <dgm:pt modelId="{44701AB3-5920-43B6-B953-0D300B2C8244}" type="pres">
      <dgm:prSet presAssocID="{D188E729-CD93-49FF-9502-76406CE5C81B}" presName="connTx" presStyleLbl="parChTrans1D2" presStyleIdx="3" presStyleCnt="6"/>
      <dgm:spPr/>
      <dgm:t>
        <a:bodyPr/>
        <a:lstStyle/>
        <a:p>
          <a:endParaRPr lang="zh-CN" altLang="en-US"/>
        </a:p>
      </dgm:t>
    </dgm:pt>
    <dgm:pt modelId="{E1435E1A-39E4-4E7A-88B6-45D4B1111B9A}" type="pres">
      <dgm:prSet presAssocID="{1F3DA840-E9DA-43C2-B582-C921BBC804B7}" presName="node" presStyleLbl="node1" presStyleIdx="3" presStyleCnt="6">
        <dgm:presLayoutVars>
          <dgm:bulletEnabled val="1"/>
        </dgm:presLayoutVars>
      </dgm:prSet>
      <dgm:spPr/>
      <dgm:t>
        <a:bodyPr/>
        <a:lstStyle/>
        <a:p>
          <a:endParaRPr lang="zh-CN" altLang="en-US"/>
        </a:p>
      </dgm:t>
    </dgm:pt>
    <dgm:pt modelId="{4999577E-B084-46DC-B770-C73604DC6A61}" type="pres">
      <dgm:prSet presAssocID="{F9E59BC9-12FF-45EA-819D-CEA53EFC2EB5}" presName="Name9" presStyleLbl="parChTrans1D2" presStyleIdx="4" presStyleCnt="6"/>
      <dgm:spPr/>
      <dgm:t>
        <a:bodyPr/>
        <a:lstStyle/>
        <a:p>
          <a:endParaRPr lang="zh-CN" altLang="en-US"/>
        </a:p>
      </dgm:t>
    </dgm:pt>
    <dgm:pt modelId="{1A2F3723-8F5D-42F3-8A7F-241A28D670EF}" type="pres">
      <dgm:prSet presAssocID="{F9E59BC9-12FF-45EA-819D-CEA53EFC2EB5}" presName="connTx" presStyleLbl="parChTrans1D2" presStyleIdx="4" presStyleCnt="6"/>
      <dgm:spPr/>
      <dgm:t>
        <a:bodyPr/>
        <a:lstStyle/>
        <a:p>
          <a:endParaRPr lang="zh-CN" altLang="en-US"/>
        </a:p>
      </dgm:t>
    </dgm:pt>
    <dgm:pt modelId="{39B8F0BB-E1C6-4DAB-84F9-5C5397BF5B21}" type="pres">
      <dgm:prSet presAssocID="{7EDFAC0B-39C0-47CD-9ABB-25D09B5DBC04}" presName="node" presStyleLbl="node1" presStyleIdx="4" presStyleCnt="6">
        <dgm:presLayoutVars>
          <dgm:bulletEnabled val="1"/>
        </dgm:presLayoutVars>
      </dgm:prSet>
      <dgm:spPr/>
      <dgm:t>
        <a:bodyPr/>
        <a:lstStyle/>
        <a:p>
          <a:endParaRPr lang="zh-CN" altLang="en-US"/>
        </a:p>
      </dgm:t>
    </dgm:pt>
    <dgm:pt modelId="{6DC186C1-6CA1-4B5F-BDC8-DCD59F495665}" type="pres">
      <dgm:prSet presAssocID="{D6930A4E-168A-48CE-8C71-D6C93355E6D2}" presName="Name9" presStyleLbl="parChTrans1D2" presStyleIdx="5" presStyleCnt="6"/>
      <dgm:spPr/>
      <dgm:t>
        <a:bodyPr/>
        <a:lstStyle/>
        <a:p>
          <a:endParaRPr lang="zh-CN" altLang="en-US"/>
        </a:p>
      </dgm:t>
    </dgm:pt>
    <dgm:pt modelId="{997B3E6B-958F-4FB4-A2CA-65E9AB3EC3DF}" type="pres">
      <dgm:prSet presAssocID="{D6930A4E-168A-48CE-8C71-D6C93355E6D2}" presName="connTx" presStyleLbl="parChTrans1D2" presStyleIdx="5" presStyleCnt="6"/>
      <dgm:spPr/>
      <dgm:t>
        <a:bodyPr/>
        <a:lstStyle/>
        <a:p>
          <a:endParaRPr lang="zh-CN" altLang="en-US"/>
        </a:p>
      </dgm:t>
    </dgm:pt>
    <dgm:pt modelId="{CE45913B-EC14-4B89-91B9-4EDD3663C124}" type="pres">
      <dgm:prSet presAssocID="{0B600F8D-852B-43C0-8AA3-365B031D57AD}" presName="node" presStyleLbl="node1" presStyleIdx="5" presStyleCnt="6">
        <dgm:presLayoutVars>
          <dgm:bulletEnabled val="1"/>
        </dgm:presLayoutVars>
      </dgm:prSet>
      <dgm:spPr/>
      <dgm:t>
        <a:bodyPr/>
        <a:lstStyle/>
        <a:p>
          <a:endParaRPr lang="zh-CN" altLang="en-US"/>
        </a:p>
      </dgm:t>
    </dgm:pt>
  </dgm:ptLst>
  <dgm:cxnLst>
    <dgm:cxn modelId="{BF250EEE-6687-4813-9FAB-F6F679452356}" type="presOf" srcId="{855F80EA-0320-4005-882C-07FB091CDFD0}" destId="{BEABCFCA-B6C7-4840-AEB8-89B5BE8D9D95}" srcOrd="0" destOrd="0" presId="urn:microsoft.com/office/officeart/2005/8/layout/radial1"/>
    <dgm:cxn modelId="{25D65883-DB35-46BA-B1C0-129F0E1A32D3}" srcId="{80DDFF5E-89F5-4C5E-B420-D0B4D259DE56}" destId="{192E4253-00D4-462C-AC43-EDE3D3E02BB7}" srcOrd="2" destOrd="0" parTransId="{CD3F7555-AD66-4A02-A0CD-988DA6F27686}" sibTransId="{1CA39DB6-1BC0-45D7-BB5A-DB2B6F16EF79}"/>
    <dgm:cxn modelId="{69F9172F-40DE-4415-87A6-BB19865468B8}" type="presOf" srcId="{E53985D6-20C6-4438-8EDA-A2BAE18488D1}" destId="{CD92EFB5-8CD3-48AA-AE8F-4B3EA6D07EAC}" srcOrd="1" destOrd="0" presId="urn:microsoft.com/office/officeart/2005/8/layout/radial1"/>
    <dgm:cxn modelId="{89FE6AAD-2736-4F42-8E11-834B17807530}" srcId="{80DDFF5E-89F5-4C5E-B420-D0B4D259DE56}" destId="{1F3DA840-E9DA-43C2-B582-C921BBC804B7}" srcOrd="3" destOrd="0" parTransId="{D188E729-CD93-49FF-9502-76406CE5C81B}" sibTransId="{7BB35543-E9A8-40B1-A1B0-3B2F11BEA35E}"/>
    <dgm:cxn modelId="{302800C3-6109-4613-A059-E8736838E049}" srcId="{80DDFF5E-89F5-4C5E-B420-D0B4D259DE56}" destId="{7EDFAC0B-39C0-47CD-9ABB-25D09B5DBC04}" srcOrd="4" destOrd="0" parTransId="{F9E59BC9-12FF-45EA-819D-CEA53EFC2EB5}" sibTransId="{8F1AA709-8675-48FB-9F45-D10122E142F8}"/>
    <dgm:cxn modelId="{19081BD7-6CAF-4498-82A5-0AF25BD6D101}" type="presOf" srcId="{7EDFAC0B-39C0-47CD-9ABB-25D09B5DBC04}" destId="{39B8F0BB-E1C6-4DAB-84F9-5C5397BF5B21}" srcOrd="0" destOrd="0" presId="urn:microsoft.com/office/officeart/2005/8/layout/radial1"/>
    <dgm:cxn modelId="{CB747EAD-5E96-4B2A-9D13-F4852AECFC96}" srcId="{855F80EA-0320-4005-882C-07FB091CDFD0}" destId="{80DDFF5E-89F5-4C5E-B420-D0B4D259DE56}" srcOrd="0" destOrd="0" parTransId="{F95879CD-FB55-4135-800E-7694867374DC}" sibTransId="{E3A5F44C-11AF-4B8F-9F4F-CD2B5CD0E317}"/>
    <dgm:cxn modelId="{D867CFD3-2FB2-4A2A-A992-0B23FCD769CE}" srcId="{80DDFF5E-89F5-4C5E-B420-D0B4D259DE56}" destId="{863FA2C0-B57E-4DD3-B4E2-634A5725D5C4}" srcOrd="1" destOrd="0" parTransId="{F3341C1A-82AE-4ECA-8E6D-04A3E841BE19}" sibTransId="{6B923D50-9D28-456C-B88A-1A82FEDB5514}"/>
    <dgm:cxn modelId="{5162A90D-3D4B-469B-898A-B5E99B459FE2}" type="presOf" srcId="{E53985D6-20C6-4438-8EDA-A2BAE18488D1}" destId="{687A8CD2-C205-4BAB-AAA3-EB91029783F6}" srcOrd="0" destOrd="0" presId="urn:microsoft.com/office/officeart/2005/8/layout/radial1"/>
    <dgm:cxn modelId="{B2F9AFC1-2E79-46BD-B82D-2812BF594044}" type="presOf" srcId="{F9E59BC9-12FF-45EA-819D-CEA53EFC2EB5}" destId="{4999577E-B084-46DC-B770-C73604DC6A61}" srcOrd="0" destOrd="0" presId="urn:microsoft.com/office/officeart/2005/8/layout/radial1"/>
    <dgm:cxn modelId="{B9A9B6BA-CB2B-4722-994D-27F534BD2866}" type="presOf" srcId="{D6930A4E-168A-48CE-8C71-D6C93355E6D2}" destId="{997B3E6B-958F-4FB4-A2CA-65E9AB3EC3DF}" srcOrd="1" destOrd="0" presId="urn:microsoft.com/office/officeart/2005/8/layout/radial1"/>
    <dgm:cxn modelId="{4E9E0A55-E3C1-40E3-AFDB-A479690CAB18}" type="presOf" srcId="{F9E59BC9-12FF-45EA-819D-CEA53EFC2EB5}" destId="{1A2F3723-8F5D-42F3-8A7F-241A28D670EF}" srcOrd="1" destOrd="0" presId="urn:microsoft.com/office/officeart/2005/8/layout/radial1"/>
    <dgm:cxn modelId="{8202C198-68BA-4978-BD4E-30F744EFE945}" type="presOf" srcId="{D188E729-CD93-49FF-9502-76406CE5C81B}" destId="{5F9E3B44-B780-44C1-882F-F4B95A9EE446}" srcOrd="0" destOrd="0" presId="urn:microsoft.com/office/officeart/2005/8/layout/radial1"/>
    <dgm:cxn modelId="{16B9098D-A382-4C35-8B7B-1A2A3E7DCAA3}" type="presOf" srcId="{F3341C1A-82AE-4ECA-8E6D-04A3E841BE19}" destId="{367B3845-3D0D-4EBE-8426-7B9A7A5C2F44}" srcOrd="0" destOrd="0" presId="urn:microsoft.com/office/officeart/2005/8/layout/radial1"/>
    <dgm:cxn modelId="{267B771A-CFED-4464-B110-05C1F6D8667D}" type="presOf" srcId="{80DDFF5E-89F5-4C5E-B420-D0B4D259DE56}" destId="{0455B6D3-8DE0-4B28-836A-14128484F9DA}" srcOrd="0" destOrd="0" presId="urn:microsoft.com/office/officeart/2005/8/layout/radial1"/>
    <dgm:cxn modelId="{174BD9BF-31CF-49DD-9E64-681F0239307F}" type="presOf" srcId="{CD3F7555-AD66-4A02-A0CD-988DA6F27686}" destId="{7985CCE9-E4E2-4260-8ADC-D9E3B58CF74C}" srcOrd="0" destOrd="0" presId="urn:microsoft.com/office/officeart/2005/8/layout/radial1"/>
    <dgm:cxn modelId="{A67736DC-AF6D-4A76-93AA-1E7F4AAE9896}" type="presOf" srcId="{D188E729-CD93-49FF-9502-76406CE5C81B}" destId="{44701AB3-5920-43B6-B953-0D300B2C8244}" srcOrd="1" destOrd="0" presId="urn:microsoft.com/office/officeart/2005/8/layout/radial1"/>
    <dgm:cxn modelId="{1B9C57DA-104F-422E-AC36-ACEFBC7B187D}" srcId="{80DDFF5E-89F5-4C5E-B420-D0B4D259DE56}" destId="{792CA8AC-885F-4FB9-B362-C659AD17F7E1}" srcOrd="0" destOrd="0" parTransId="{E53985D6-20C6-4438-8EDA-A2BAE18488D1}" sibTransId="{01FF4088-9571-4C27-BB98-003BD353B6AB}"/>
    <dgm:cxn modelId="{67D6C511-128E-4997-9754-9F21CC594364}" type="presOf" srcId="{192E4253-00D4-462C-AC43-EDE3D3E02BB7}" destId="{6FE6346F-38D0-44B5-B107-5EE5338E6818}" srcOrd="0" destOrd="0" presId="urn:microsoft.com/office/officeart/2005/8/layout/radial1"/>
    <dgm:cxn modelId="{DCB0E194-50DE-44F6-A312-DA1CB65AF984}" type="presOf" srcId="{F3341C1A-82AE-4ECA-8E6D-04A3E841BE19}" destId="{A04FCCA6-2A87-448E-9102-3BDA89EFCED6}" srcOrd="1" destOrd="0" presId="urn:microsoft.com/office/officeart/2005/8/layout/radial1"/>
    <dgm:cxn modelId="{EBF69F88-F322-4EBB-8172-09B525CF38BC}" type="presOf" srcId="{D6930A4E-168A-48CE-8C71-D6C93355E6D2}" destId="{6DC186C1-6CA1-4B5F-BDC8-DCD59F495665}" srcOrd="0" destOrd="0" presId="urn:microsoft.com/office/officeart/2005/8/layout/radial1"/>
    <dgm:cxn modelId="{E7B491D9-B008-48DE-BAF9-DAED3C2D140B}" type="presOf" srcId="{792CA8AC-885F-4FB9-B362-C659AD17F7E1}" destId="{2FD1CD55-D5ED-4486-8C69-F90D171AB651}" srcOrd="0" destOrd="0" presId="urn:microsoft.com/office/officeart/2005/8/layout/radial1"/>
    <dgm:cxn modelId="{02413356-7570-4849-AD99-E6F0C7842B10}" type="presOf" srcId="{CD3F7555-AD66-4A02-A0CD-988DA6F27686}" destId="{C87E5A6A-CFBF-42BF-AA29-B5F7A8C2C6F4}" srcOrd="1" destOrd="0" presId="urn:microsoft.com/office/officeart/2005/8/layout/radial1"/>
    <dgm:cxn modelId="{7F81BA0D-EEBB-4E98-B173-2DA2C8C3E4D5}" srcId="{80DDFF5E-89F5-4C5E-B420-D0B4D259DE56}" destId="{0B600F8D-852B-43C0-8AA3-365B031D57AD}" srcOrd="5" destOrd="0" parTransId="{D6930A4E-168A-48CE-8C71-D6C93355E6D2}" sibTransId="{1A5524E8-7289-4D72-9D0C-A8A837450F72}"/>
    <dgm:cxn modelId="{66636552-1910-4E4C-A468-2B01C2695DD5}" type="presOf" srcId="{1F3DA840-E9DA-43C2-B582-C921BBC804B7}" destId="{E1435E1A-39E4-4E7A-88B6-45D4B1111B9A}" srcOrd="0" destOrd="0" presId="urn:microsoft.com/office/officeart/2005/8/layout/radial1"/>
    <dgm:cxn modelId="{E1F17CA8-53CD-4943-9DBE-ACC4CCEDF77E}" type="presOf" srcId="{0B600F8D-852B-43C0-8AA3-365B031D57AD}" destId="{CE45913B-EC14-4B89-91B9-4EDD3663C124}" srcOrd="0" destOrd="0" presId="urn:microsoft.com/office/officeart/2005/8/layout/radial1"/>
    <dgm:cxn modelId="{41072EB1-C296-447A-A1E2-961261C1BF28}" type="presOf" srcId="{863FA2C0-B57E-4DD3-B4E2-634A5725D5C4}" destId="{A8210FF4-8B6F-4887-918A-3B1CCE4C90F8}" srcOrd="0" destOrd="0" presId="urn:microsoft.com/office/officeart/2005/8/layout/radial1"/>
    <dgm:cxn modelId="{9D511D61-D6AC-4628-A06E-E9FF4F0628A5}" type="presParOf" srcId="{BEABCFCA-B6C7-4840-AEB8-89B5BE8D9D95}" destId="{0455B6D3-8DE0-4B28-836A-14128484F9DA}" srcOrd="0" destOrd="0" presId="urn:microsoft.com/office/officeart/2005/8/layout/radial1"/>
    <dgm:cxn modelId="{89DE3A7B-A5F1-4AA1-9090-C317BDA9E127}" type="presParOf" srcId="{BEABCFCA-B6C7-4840-AEB8-89B5BE8D9D95}" destId="{687A8CD2-C205-4BAB-AAA3-EB91029783F6}" srcOrd="1" destOrd="0" presId="urn:microsoft.com/office/officeart/2005/8/layout/radial1"/>
    <dgm:cxn modelId="{21B40E42-7DCA-4A07-B5E5-FB71E91AF7EA}" type="presParOf" srcId="{687A8CD2-C205-4BAB-AAA3-EB91029783F6}" destId="{CD92EFB5-8CD3-48AA-AE8F-4B3EA6D07EAC}" srcOrd="0" destOrd="0" presId="urn:microsoft.com/office/officeart/2005/8/layout/radial1"/>
    <dgm:cxn modelId="{975EA088-5E2D-4816-861B-3C19E7E9A727}" type="presParOf" srcId="{BEABCFCA-B6C7-4840-AEB8-89B5BE8D9D95}" destId="{2FD1CD55-D5ED-4486-8C69-F90D171AB651}" srcOrd="2" destOrd="0" presId="urn:microsoft.com/office/officeart/2005/8/layout/radial1"/>
    <dgm:cxn modelId="{5EAEA712-B9EA-4B90-B570-CE2F658E458C}" type="presParOf" srcId="{BEABCFCA-B6C7-4840-AEB8-89B5BE8D9D95}" destId="{367B3845-3D0D-4EBE-8426-7B9A7A5C2F44}" srcOrd="3" destOrd="0" presId="urn:microsoft.com/office/officeart/2005/8/layout/radial1"/>
    <dgm:cxn modelId="{9FE84E39-E12E-467C-AE48-2F7BA300526E}" type="presParOf" srcId="{367B3845-3D0D-4EBE-8426-7B9A7A5C2F44}" destId="{A04FCCA6-2A87-448E-9102-3BDA89EFCED6}" srcOrd="0" destOrd="0" presId="urn:microsoft.com/office/officeart/2005/8/layout/radial1"/>
    <dgm:cxn modelId="{B220EF3E-0235-488E-B3C3-DF1D76722556}" type="presParOf" srcId="{BEABCFCA-B6C7-4840-AEB8-89B5BE8D9D95}" destId="{A8210FF4-8B6F-4887-918A-3B1CCE4C90F8}" srcOrd="4" destOrd="0" presId="urn:microsoft.com/office/officeart/2005/8/layout/radial1"/>
    <dgm:cxn modelId="{58874BE0-61C8-4F28-84D3-555809953A29}" type="presParOf" srcId="{BEABCFCA-B6C7-4840-AEB8-89B5BE8D9D95}" destId="{7985CCE9-E4E2-4260-8ADC-D9E3B58CF74C}" srcOrd="5" destOrd="0" presId="urn:microsoft.com/office/officeart/2005/8/layout/radial1"/>
    <dgm:cxn modelId="{9A8EE670-05BA-4374-A337-1293C79F861A}" type="presParOf" srcId="{7985CCE9-E4E2-4260-8ADC-D9E3B58CF74C}" destId="{C87E5A6A-CFBF-42BF-AA29-B5F7A8C2C6F4}" srcOrd="0" destOrd="0" presId="urn:microsoft.com/office/officeart/2005/8/layout/radial1"/>
    <dgm:cxn modelId="{24A4C910-143F-4E6F-9AD6-CD398A401F44}" type="presParOf" srcId="{BEABCFCA-B6C7-4840-AEB8-89B5BE8D9D95}" destId="{6FE6346F-38D0-44B5-B107-5EE5338E6818}" srcOrd="6" destOrd="0" presId="urn:microsoft.com/office/officeart/2005/8/layout/radial1"/>
    <dgm:cxn modelId="{9E476A2C-93EC-4721-8374-FF760F203220}" type="presParOf" srcId="{BEABCFCA-B6C7-4840-AEB8-89B5BE8D9D95}" destId="{5F9E3B44-B780-44C1-882F-F4B95A9EE446}" srcOrd="7" destOrd="0" presId="urn:microsoft.com/office/officeart/2005/8/layout/radial1"/>
    <dgm:cxn modelId="{6243805C-6DB2-4281-A341-B7CF0FBC5655}" type="presParOf" srcId="{5F9E3B44-B780-44C1-882F-F4B95A9EE446}" destId="{44701AB3-5920-43B6-B953-0D300B2C8244}" srcOrd="0" destOrd="0" presId="urn:microsoft.com/office/officeart/2005/8/layout/radial1"/>
    <dgm:cxn modelId="{D0378AFB-1BCB-4A84-B38B-37A014D1C3D7}" type="presParOf" srcId="{BEABCFCA-B6C7-4840-AEB8-89B5BE8D9D95}" destId="{E1435E1A-39E4-4E7A-88B6-45D4B1111B9A}" srcOrd="8" destOrd="0" presId="urn:microsoft.com/office/officeart/2005/8/layout/radial1"/>
    <dgm:cxn modelId="{F907B9F0-C607-4E1C-8720-9166ECA688F6}" type="presParOf" srcId="{BEABCFCA-B6C7-4840-AEB8-89B5BE8D9D95}" destId="{4999577E-B084-46DC-B770-C73604DC6A61}" srcOrd="9" destOrd="0" presId="urn:microsoft.com/office/officeart/2005/8/layout/radial1"/>
    <dgm:cxn modelId="{4A973A19-8C6E-43F0-8FFE-EFCF4AF1B48B}" type="presParOf" srcId="{4999577E-B084-46DC-B770-C73604DC6A61}" destId="{1A2F3723-8F5D-42F3-8A7F-241A28D670EF}" srcOrd="0" destOrd="0" presId="urn:microsoft.com/office/officeart/2005/8/layout/radial1"/>
    <dgm:cxn modelId="{112C3D16-BC81-4ADD-91D9-8584E9A82BDB}" type="presParOf" srcId="{BEABCFCA-B6C7-4840-AEB8-89B5BE8D9D95}" destId="{39B8F0BB-E1C6-4DAB-84F9-5C5397BF5B21}" srcOrd="10" destOrd="0" presId="urn:microsoft.com/office/officeart/2005/8/layout/radial1"/>
    <dgm:cxn modelId="{F67E03F8-A82B-42A4-B9C1-0FF72FC4FCD3}" type="presParOf" srcId="{BEABCFCA-B6C7-4840-AEB8-89B5BE8D9D95}" destId="{6DC186C1-6CA1-4B5F-BDC8-DCD59F495665}" srcOrd="11" destOrd="0" presId="urn:microsoft.com/office/officeart/2005/8/layout/radial1"/>
    <dgm:cxn modelId="{007750F3-9F89-43F5-9472-66256DAC5C0C}" type="presParOf" srcId="{6DC186C1-6CA1-4B5F-BDC8-DCD59F495665}" destId="{997B3E6B-958F-4FB4-A2CA-65E9AB3EC3DF}" srcOrd="0" destOrd="0" presId="urn:microsoft.com/office/officeart/2005/8/layout/radial1"/>
    <dgm:cxn modelId="{16C0E54D-166C-44DF-8363-BA80D6C8D159}" type="presParOf" srcId="{BEABCFCA-B6C7-4840-AEB8-89B5BE8D9D95}" destId="{CE45913B-EC14-4B89-91B9-4EDD3663C124}" srcOrd="12" destOrd="0" presId="urn:microsoft.com/office/officeart/2005/8/layout/radial1"/>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08F166-6F1D-47C2-B7F9-DF68DDB3BE4E}" type="datetimeFigureOut">
              <a:rPr lang="zh-CN" altLang="en-US" smtClean="0"/>
              <a:pPr/>
              <a:t>2017/10/27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8BE23C-7254-4C42-A175-634D98BBB66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A06BC28-4BB5-4CE3-AB15-075F2601273E}" type="datetimeFigureOut">
              <a:rPr lang="zh-CN" altLang="en-US" smtClean="0"/>
              <a:pPr/>
              <a:t>2017/10/27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A8A430-B60E-4E56-8696-28C22A14224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6BC28-4BB5-4CE3-AB15-075F2601273E}" type="datetimeFigureOut">
              <a:rPr lang="zh-CN" altLang="en-US" smtClean="0"/>
              <a:pPr/>
              <a:t>2017/10/27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8A430-B60E-4E56-8696-28C22A14224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dist">
              <a:spcBef>
                <a:spcPts val="0"/>
              </a:spcBef>
              <a:defRPr/>
            </a:pPr>
            <a:r>
              <a:rPr lang="zh-CN" altLang="en-US" sz="6000" b="1" dirty="0" smtClean="0">
                <a:ln w="9525">
                  <a:solidFill>
                    <a:schemeClr val="bg1"/>
                  </a:solidFill>
                  <a:prstDash val="solid"/>
                </a:ln>
                <a:gradFill>
                  <a:gsLst>
                    <a:gs pos="0">
                      <a:srgbClr val="FFFFF0"/>
                    </a:gs>
                    <a:gs pos="78000">
                      <a:srgbClr val="FEA700"/>
                    </a:gs>
                    <a:gs pos="35000">
                      <a:srgbClr val="F0DC0B"/>
                    </a:gs>
                  </a:gsLst>
                  <a:lin ang="5400000" scaled="0"/>
                </a:gra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cs typeface="+mn-cs"/>
              </a:rPr>
              <a:t>党员</a:t>
            </a:r>
            <a:r>
              <a:rPr lang="zh-CN" altLang="en-US" sz="6000" b="1" dirty="0">
                <a:ln w="9525">
                  <a:solidFill>
                    <a:schemeClr val="bg1"/>
                  </a:solidFill>
                  <a:prstDash val="solid"/>
                </a:ln>
                <a:gradFill>
                  <a:gsLst>
                    <a:gs pos="0">
                      <a:srgbClr val="FFFFF0"/>
                    </a:gs>
                    <a:gs pos="78000">
                      <a:srgbClr val="FEA700"/>
                    </a:gs>
                    <a:gs pos="35000">
                      <a:srgbClr val="F0DC0B"/>
                    </a:gs>
                  </a:gsLst>
                  <a:lin ang="5400000" scaled="0"/>
                </a:gradFill>
                <a:effectLst>
                  <a:outerShdw blurRad="12700" dist="38100" dir="2700000" algn="tl" rotWithShape="0">
                    <a:schemeClr val="bg1">
                      <a:lumMod val="50000"/>
                    </a:schemeClr>
                  </a:outerShdw>
                </a:effectLst>
                <a:latin typeface="微软雅黑" panose="020B0503020204020204" charset="-122"/>
                <a:ea typeface="微软雅黑" panose="020B0503020204020204" charset="-122"/>
                <a:cs typeface="+mn-cs"/>
              </a:rPr>
              <a:t>发展流程</a:t>
            </a:r>
          </a:p>
        </p:txBody>
      </p:sp>
      <p:sp>
        <p:nvSpPr>
          <p:cNvPr id="3" name="副标题 2"/>
          <p:cNvSpPr>
            <a:spLocks noGrp="1"/>
          </p:cNvSpPr>
          <p:nvPr>
            <p:ph type="subTitle" idx="1"/>
          </p:nvPr>
        </p:nvSpPr>
        <p:spPr/>
        <p:txBody>
          <a:bodyPr/>
          <a:lstStyle/>
          <a:p>
            <a:r>
              <a:rPr lang="zh-CN" altLang="en-US" dirty="0" smtClean="0">
                <a:solidFill>
                  <a:schemeClr val="tx1"/>
                </a:solidFill>
              </a:rPr>
              <a:t>中国计量大学工程训练中心党支部</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第一阶段主要流程</a:t>
            </a:r>
            <a:endParaRPr lang="zh-CN" altLang="en-US" dirty="0"/>
          </a:p>
        </p:txBody>
      </p:sp>
      <p:sp>
        <p:nvSpPr>
          <p:cNvPr id="3" name="内容占位符 2"/>
          <p:cNvSpPr>
            <a:spLocks noGrp="1"/>
          </p:cNvSpPr>
          <p:nvPr>
            <p:ph idx="1"/>
          </p:nvPr>
        </p:nvSpPr>
        <p:spPr/>
        <p:txBody>
          <a:bodyPr/>
          <a:lstStyle/>
          <a:p>
            <a:r>
              <a:rPr lang="zh-CN" altLang="en-US" dirty="0" smtClean="0"/>
              <a:t>递交入党申请书；</a:t>
            </a:r>
            <a:endParaRPr lang="en-US" altLang="zh-CN" dirty="0" smtClean="0"/>
          </a:p>
          <a:p>
            <a:r>
              <a:rPr lang="zh-CN" altLang="en-US" dirty="0" smtClean="0"/>
              <a:t>审看入党申请书 ；</a:t>
            </a:r>
            <a:endParaRPr lang="en-US" altLang="zh-CN" dirty="0" smtClean="0"/>
          </a:p>
          <a:p>
            <a:r>
              <a:rPr lang="zh-CN" altLang="en-US" dirty="0" smtClean="0"/>
              <a:t>审核入党资格；</a:t>
            </a:r>
            <a:endParaRPr lang="en-US" altLang="zh-CN" dirty="0" smtClean="0"/>
          </a:p>
          <a:p>
            <a:r>
              <a:rPr lang="zh-CN" altLang="en-US" dirty="0" smtClean="0"/>
              <a:t>一个月内派人谈话；</a:t>
            </a:r>
            <a:endParaRPr lang="en-US" altLang="zh-CN" dirty="0" smtClean="0"/>
          </a:p>
          <a:p>
            <a:r>
              <a:rPr lang="zh-CN" altLang="en-US" dirty="0" smtClean="0"/>
              <a:t>六个月内</a:t>
            </a:r>
            <a:r>
              <a:rPr lang="zh-CN" altLang="en-US" b="1" dirty="0" smtClean="0"/>
              <a:t>公示</a:t>
            </a:r>
            <a:r>
              <a:rPr lang="zh-CN" altLang="en-US" dirty="0" smtClean="0"/>
              <a:t>。</a:t>
            </a: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第一阶段归档材料</a:t>
            </a:r>
            <a:endParaRPr lang="zh-CN" altLang="en-US" dirty="0"/>
          </a:p>
        </p:txBody>
      </p:sp>
      <p:sp>
        <p:nvSpPr>
          <p:cNvPr id="3" name="内容占位符 2"/>
          <p:cNvSpPr>
            <a:spLocks noGrp="1"/>
          </p:cNvSpPr>
          <p:nvPr>
            <p:ph idx="1"/>
          </p:nvPr>
        </p:nvSpPr>
        <p:spPr/>
        <p:txBody>
          <a:bodyPr/>
          <a:lstStyle/>
          <a:p>
            <a:r>
              <a:rPr lang="zh-CN" altLang="en-US" dirty="0" smtClean="0"/>
              <a:t>入党申请书</a:t>
            </a:r>
            <a:endParaRPr lang="en-US" altLang="zh-CN" dirty="0" smtClean="0"/>
          </a:p>
          <a:p>
            <a:r>
              <a:rPr lang="en-US" altLang="zh-CN" dirty="0" smtClean="0"/>
              <a:t>《</a:t>
            </a:r>
            <a:r>
              <a:rPr lang="zh-CN" altLang="en-US" dirty="0" smtClean="0"/>
              <a:t>同入党申请人谈话记录和公示结果登记表</a:t>
            </a:r>
            <a:r>
              <a:rPr lang="en-US" altLang="zh-CN" dirty="0" smtClean="0"/>
              <a:t>》</a:t>
            </a:r>
          </a:p>
          <a:p>
            <a:r>
              <a:rPr lang="en-US" altLang="zh-CN" dirty="0" smtClean="0"/>
              <a:t>《</a:t>
            </a:r>
            <a:r>
              <a:rPr lang="zh-CN" altLang="en-US" dirty="0" smtClean="0"/>
              <a:t>申请入党人员公示</a:t>
            </a:r>
            <a:r>
              <a:rPr lang="en-US" altLang="zh-CN" dirty="0" smtClean="0"/>
              <a:t>》</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第二阶段</a:t>
            </a:r>
            <a:endParaRPr lang="zh-CN" altLang="en-US" dirty="0"/>
          </a:p>
        </p:txBody>
      </p:sp>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r>
              <a:rPr lang="zh-CN" altLang="en-US" sz="6600" dirty="0" smtClean="0"/>
              <a:t>入党积极分子的确定和培养教育</a:t>
            </a:r>
            <a:endParaRPr lang="zh-CN" altLang="en-US" sz="6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二、入党积极分子的确定和培养教育</a:t>
            </a:r>
            <a:endParaRPr lang="zh-CN" altLang="en-US" dirty="0"/>
          </a:p>
        </p:txBody>
      </p:sp>
      <p:sp>
        <p:nvSpPr>
          <p:cNvPr id="3" name="内容占位符 2"/>
          <p:cNvSpPr>
            <a:spLocks noGrp="1"/>
          </p:cNvSpPr>
          <p:nvPr>
            <p:ph idx="1"/>
          </p:nvPr>
        </p:nvSpPr>
        <p:spPr/>
        <p:txBody>
          <a:bodyPr/>
          <a:lstStyle/>
          <a:p>
            <a:r>
              <a:rPr lang="en-US" altLang="zh-CN" dirty="0" smtClean="0"/>
              <a:t>3</a:t>
            </a:r>
            <a:r>
              <a:rPr lang="zh-CN" altLang="en-US" dirty="0" smtClean="0"/>
              <a:t>、推荐和确定入党积极分子</a:t>
            </a:r>
            <a:endParaRPr lang="en-US" altLang="zh-CN" dirty="0" smtClean="0"/>
          </a:p>
          <a:p>
            <a:r>
              <a:rPr lang="en-US" altLang="zh-CN" dirty="0" smtClean="0"/>
              <a:t>4</a:t>
            </a:r>
            <a:r>
              <a:rPr lang="zh-CN" altLang="en-US" dirty="0" smtClean="0"/>
              <a:t>、上级党委备案</a:t>
            </a:r>
            <a:endParaRPr lang="en-US" altLang="zh-CN" dirty="0" smtClean="0"/>
          </a:p>
          <a:p>
            <a:r>
              <a:rPr lang="en-US" altLang="zh-CN" dirty="0" smtClean="0"/>
              <a:t>5</a:t>
            </a:r>
            <a:r>
              <a:rPr lang="zh-CN" altLang="en-US" dirty="0" smtClean="0"/>
              <a:t>、指定培养</a:t>
            </a:r>
            <a:r>
              <a:rPr lang="zh-CN" altLang="en-US" dirty="0" smtClean="0"/>
              <a:t>联系人</a:t>
            </a:r>
            <a:endParaRPr lang="en-US" altLang="zh-CN" dirty="0" smtClean="0"/>
          </a:p>
          <a:p>
            <a:r>
              <a:rPr lang="en-US" altLang="zh-CN" dirty="0" smtClean="0"/>
              <a:t>6</a:t>
            </a:r>
            <a:r>
              <a:rPr lang="zh-CN" altLang="en-US" dirty="0" smtClean="0"/>
              <a:t>、培养教育考察</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3</a:t>
            </a:r>
            <a:r>
              <a:rPr lang="zh-CN" altLang="en-US" dirty="0" smtClean="0"/>
              <a:t>、推荐和确定入党积极分子</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范围：</a:t>
            </a:r>
            <a:r>
              <a:rPr lang="zh-CN" altLang="en-US" dirty="0" smtClean="0"/>
              <a:t>已递交入党申请书且党组织已经派人谈话的人员。</a:t>
            </a:r>
            <a:endParaRPr lang="en-US" altLang="zh-CN" dirty="0" smtClean="0"/>
          </a:p>
          <a:p>
            <a:r>
              <a:rPr lang="zh-CN" altLang="en-US" b="1" dirty="0" smtClean="0">
                <a:solidFill>
                  <a:srgbClr val="FF0000"/>
                </a:solidFill>
              </a:rPr>
              <a:t>方式：</a:t>
            </a:r>
            <a:r>
              <a:rPr lang="zh-CN" altLang="en-US" dirty="0" smtClean="0"/>
              <a:t>党员推荐、群团组织推优等方式。</a:t>
            </a:r>
            <a:endParaRPr lang="en-US" altLang="zh-CN" dirty="0" smtClean="0"/>
          </a:p>
          <a:p>
            <a:r>
              <a:rPr lang="zh-CN" altLang="en-US" b="1" dirty="0" smtClean="0">
                <a:solidFill>
                  <a:srgbClr val="FF0000"/>
                </a:solidFill>
              </a:rPr>
              <a:t>决定：</a:t>
            </a:r>
            <a:r>
              <a:rPr lang="zh-CN" altLang="en-US" dirty="0" smtClean="0"/>
              <a:t>支部委员会集体研究决定。</a:t>
            </a:r>
            <a:endParaRPr lang="en-US" altLang="zh-CN" dirty="0" smtClean="0"/>
          </a:p>
          <a:p>
            <a:r>
              <a:rPr lang="zh-CN" altLang="en-US" b="1" dirty="0" smtClean="0">
                <a:solidFill>
                  <a:srgbClr val="FF0000"/>
                </a:solidFill>
              </a:rPr>
              <a:t>注意：</a:t>
            </a:r>
            <a:r>
              <a:rPr lang="zh-CN" altLang="en-US" dirty="0" smtClean="0"/>
              <a:t>综合运用推荐结果，防止简单以票取人。</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确定入党积极分子的必要条件</a:t>
            </a:r>
            <a:endParaRPr lang="zh-CN" altLang="en-US" dirty="0"/>
          </a:p>
        </p:txBody>
      </p:sp>
      <p:sp>
        <p:nvSpPr>
          <p:cNvPr id="3" name="内容占位符 2"/>
          <p:cNvSpPr>
            <a:spLocks noGrp="1"/>
          </p:cNvSpPr>
          <p:nvPr>
            <p:ph idx="1"/>
          </p:nvPr>
        </p:nvSpPr>
        <p:spPr/>
        <p:txBody>
          <a:bodyPr/>
          <a:lstStyle/>
          <a:p>
            <a:r>
              <a:rPr lang="zh-CN" altLang="en-US" dirty="0" smtClean="0"/>
              <a:t>递交了入党申请书满</a:t>
            </a:r>
            <a:r>
              <a:rPr lang="en-US" altLang="zh-CN" dirty="0" smtClean="0"/>
              <a:t>6</a:t>
            </a:r>
            <a:r>
              <a:rPr lang="zh-CN" altLang="en-US" dirty="0" smtClean="0"/>
              <a:t>个月；</a:t>
            </a:r>
            <a:endParaRPr lang="en-US" altLang="zh-CN" dirty="0" smtClean="0"/>
          </a:p>
          <a:p>
            <a:r>
              <a:rPr lang="zh-CN" altLang="en-US" dirty="0" smtClean="0"/>
              <a:t>网上自测成绩合格；（参加学校统一组织的党校学习，并通过考核）</a:t>
            </a:r>
            <a:endParaRPr lang="en-US" altLang="zh-CN" dirty="0" smtClean="0"/>
          </a:p>
          <a:p>
            <a:r>
              <a:rPr lang="zh-CN" altLang="en-US" dirty="0" smtClean="0"/>
              <a:t>积极参加志愿服务和公益活动 。</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确定入党积极分子的主要流程</a:t>
            </a:r>
            <a:endParaRPr lang="zh-CN" altLang="en-US" dirty="0"/>
          </a:p>
        </p:txBody>
      </p:sp>
      <p:sp>
        <p:nvSpPr>
          <p:cNvPr id="3" name="内容占位符 2"/>
          <p:cNvSpPr>
            <a:spLocks noGrp="1"/>
          </p:cNvSpPr>
          <p:nvPr>
            <p:ph idx="1"/>
          </p:nvPr>
        </p:nvSpPr>
        <p:spPr/>
        <p:txBody>
          <a:bodyPr/>
          <a:lstStyle/>
          <a:p>
            <a:r>
              <a:rPr lang="zh-CN" altLang="en-US" dirty="0" smtClean="0"/>
              <a:t>采取团组织推优（学生），党员</a:t>
            </a:r>
            <a:r>
              <a:rPr lang="zh-CN" altLang="en-US" dirty="0" smtClean="0">
                <a:solidFill>
                  <a:srgbClr val="FF0000"/>
                </a:solidFill>
              </a:rPr>
              <a:t>推荐</a:t>
            </a:r>
            <a:r>
              <a:rPr lang="zh-CN" altLang="en-US" dirty="0" smtClean="0"/>
              <a:t>（教师）等方式产生人选 ；</a:t>
            </a:r>
            <a:endParaRPr lang="en-US" altLang="zh-CN" dirty="0" smtClean="0"/>
          </a:p>
          <a:p>
            <a:r>
              <a:rPr lang="zh-CN" altLang="en-US" b="1" dirty="0" smtClean="0">
                <a:solidFill>
                  <a:srgbClr val="FF0000"/>
                </a:solidFill>
              </a:rPr>
              <a:t>无记名投票</a:t>
            </a:r>
            <a:r>
              <a:rPr lang="zh-CN" altLang="en-US" dirty="0" smtClean="0"/>
              <a:t>确定入党积极分子；</a:t>
            </a:r>
            <a:endParaRPr lang="en-US" altLang="zh-CN" dirty="0" smtClean="0"/>
          </a:p>
          <a:p>
            <a:r>
              <a:rPr lang="zh-CN" altLang="en-US" dirty="0"/>
              <a:t>公</a:t>
            </a:r>
            <a:r>
              <a:rPr lang="zh-CN" altLang="en-US" dirty="0" smtClean="0"/>
              <a:t>示结果。</a:t>
            </a:r>
            <a:endParaRPr lang="en-US" altLang="zh-C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确定入党积极分子的归档材料</a:t>
            </a:r>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党支部确定入党积极分子表决票</a:t>
            </a:r>
            <a:r>
              <a:rPr lang="en-US" altLang="zh-CN" dirty="0" smtClean="0"/>
              <a:t>》</a:t>
            </a:r>
            <a:r>
              <a:rPr lang="zh-CN" altLang="en-US" dirty="0" smtClean="0"/>
              <a:t>、</a:t>
            </a:r>
            <a:r>
              <a:rPr lang="en-US" altLang="zh-CN" dirty="0" smtClean="0"/>
              <a:t>《 ***</a:t>
            </a:r>
            <a:r>
              <a:rPr lang="zh-CN" altLang="en-US" dirty="0" smtClean="0"/>
              <a:t>党支部确定入党积极分子汇总表</a:t>
            </a:r>
            <a:r>
              <a:rPr lang="en-US" altLang="zh-CN" dirty="0" smtClean="0"/>
              <a:t>》</a:t>
            </a:r>
            <a:r>
              <a:rPr lang="zh-CN" altLang="en-US" dirty="0" smtClean="0"/>
              <a:t>、</a:t>
            </a:r>
            <a:r>
              <a:rPr lang="en-US" altLang="zh-CN" dirty="0" smtClean="0"/>
              <a:t>《</a:t>
            </a:r>
            <a:r>
              <a:rPr lang="zh-CN" altLang="en-US" dirty="0" smtClean="0"/>
              <a:t>关于***等*名同志为入党积极分子的公示</a:t>
            </a:r>
            <a:r>
              <a:rPr lang="en-US" altLang="zh-CN" dirty="0" smtClean="0"/>
              <a:t>》</a:t>
            </a:r>
          </a:p>
          <a:p>
            <a:r>
              <a:rPr lang="zh-CN" altLang="en-US" dirty="0" smtClean="0"/>
              <a:t>填写</a:t>
            </a:r>
            <a:r>
              <a:rPr lang="en-US" altLang="zh-CN" dirty="0" smtClean="0"/>
              <a:t>《</a:t>
            </a:r>
            <a:r>
              <a:rPr lang="zh-CN" altLang="en-US" dirty="0" smtClean="0"/>
              <a:t>入党积极分子考察表 </a:t>
            </a:r>
            <a:r>
              <a:rPr lang="en-US" altLang="zh-CN" dirty="0" smtClean="0"/>
              <a:t>》</a:t>
            </a:r>
            <a:r>
              <a:rPr lang="zh-CN" altLang="en-US" dirty="0" smtClean="0"/>
              <a:t>相关栏目</a:t>
            </a:r>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、上级党委备案</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材料：</a:t>
            </a:r>
            <a:r>
              <a:rPr lang="en-US" altLang="zh-CN" b="1" dirty="0" smtClean="0">
                <a:solidFill>
                  <a:srgbClr val="FF0000"/>
                </a:solidFill>
              </a:rPr>
              <a:t> </a:t>
            </a:r>
            <a:r>
              <a:rPr lang="zh-CN" altLang="en-US" dirty="0" smtClean="0"/>
              <a:t>上一流程的材料及</a:t>
            </a:r>
            <a:r>
              <a:rPr lang="en-US" altLang="zh-CN" dirty="0" smtClean="0"/>
              <a:t>《</a:t>
            </a:r>
            <a:r>
              <a:rPr lang="zh-CN" altLang="en-US" dirty="0" smtClean="0"/>
              <a:t>入党积极分子备案的报告</a:t>
            </a:r>
            <a:r>
              <a:rPr lang="en-US" altLang="zh-CN" dirty="0" smtClean="0"/>
              <a:t>》</a:t>
            </a:r>
            <a:r>
              <a:rPr lang="zh-CN" altLang="en-US" dirty="0" smtClean="0"/>
              <a:t>；</a:t>
            </a:r>
            <a:endParaRPr lang="en-US" altLang="zh-CN" dirty="0" smtClean="0"/>
          </a:p>
          <a:p>
            <a:r>
              <a:rPr lang="zh-CN" altLang="en-US" b="1" dirty="0" smtClean="0">
                <a:solidFill>
                  <a:srgbClr val="FF0000"/>
                </a:solidFill>
              </a:rPr>
              <a:t>要求：</a:t>
            </a:r>
            <a:r>
              <a:rPr lang="zh-CN" altLang="en-US" dirty="0" smtClean="0"/>
              <a:t>了解入党积极分子是否具备条件；手续是否齐全。</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、指定培养联系人</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smtClean="0">
                <a:solidFill>
                  <a:srgbClr val="FF0000"/>
                </a:solidFill>
              </a:rPr>
              <a:t>数量：</a:t>
            </a:r>
            <a:r>
              <a:rPr lang="en-US" altLang="zh-CN" dirty="0" smtClean="0"/>
              <a:t>1-2</a:t>
            </a:r>
            <a:r>
              <a:rPr lang="zh-CN" altLang="en-US" dirty="0" smtClean="0"/>
              <a:t>名正式党员</a:t>
            </a:r>
            <a:endParaRPr lang="en-US" altLang="zh-CN" dirty="0" smtClean="0"/>
          </a:p>
          <a:p>
            <a:r>
              <a:rPr lang="zh-CN" altLang="en-US" b="1" dirty="0" smtClean="0">
                <a:solidFill>
                  <a:srgbClr val="FF0000"/>
                </a:solidFill>
              </a:rPr>
              <a:t>任务</a:t>
            </a:r>
            <a:r>
              <a:rPr lang="zh-CN" altLang="en-US" b="1" dirty="0" smtClean="0">
                <a:solidFill>
                  <a:srgbClr val="FF0000"/>
                </a:solidFill>
              </a:rPr>
              <a:t>：</a:t>
            </a:r>
            <a:endParaRPr lang="en-US" altLang="zh-CN" b="1" dirty="0" smtClean="0">
              <a:solidFill>
                <a:srgbClr val="FF0000"/>
              </a:solidFill>
            </a:endParaRPr>
          </a:p>
          <a:p>
            <a:pPr>
              <a:buFont typeface="Wingdings" pitchFamily="2" charset="2"/>
              <a:buChar char="Ø"/>
            </a:pPr>
            <a:r>
              <a:rPr lang="zh-CN" altLang="en-US" dirty="0" smtClean="0"/>
              <a:t>向</a:t>
            </a:r>
            <a:r>
              <a:rPr lang="zh-CN" altLang="en-US" dirty="0" smtClean="0"/>
              <a:t>入党积极分子介绍党的基本知识</a:t>
            </a:r>
            <a:r>
              <a:rPr lang="zh-CN" altLang="en-US" dirty="0" smtClean="0"/>
              <a:t>；</a:t>
            </a:r>
            <a:endParaRPr lang="en-US" altLang="zh-CN" dirty="0" smtClean="0"/>
          </a:p>
          <a:p>
            <a:pPr>
              <a:buFont typeface="Wingdings" pitchFamily="2" charset="2"/>
              <a:buChar char="Ø"/>
            </a:pPr>
            <a:r>
              <a:rPr lang="zh-CN" altLang="en-US" dirty="0" smtClean="0"/>
              <a:t>了解</a:t>
            </a:r>
            <a:r>
              <a:rPr lang="zh-CN" altLang="en-US" dirty="0" smtClean="0"/>
              <a:t>入党积极分子的政治觉悟、道德品质、现实表现和家庭情况等，做好教育工作，引导入党积极分子端正入党动机</a:t>
            </a:r>
            <a:r>
              <a:rPr lang="zh-CN" altLang="en-US" dirty="0" smtClean="0"/>
              <a:t>；</a:t>
            </a:r>
            <a:endParaRPr lang="en-US" altLang="zh-CN" dirty="0" smtClean="0"/>
          </a:p>
          <a:p>
            <a:pPr>
              <a:buFont typeface="Wingdings" pitchFamily="2" charset="2"/>
              <a:buChar char="Ø"/>
            </a:pPr>
            <a:r>
              <a:rPr lang="zh-CN" altLang="en-US" dirty="0" smtClean="0"/>
              <a:t>及时</a:t>
            </a:r>
            <a:r>
              <a:rPr lang="zh-CN" altLang="en-US" dirty="0" smtClean="0"/>
              <a:t>向党支部汇报入党积极分子情况</a:t>
            </a:r>
            <a:r>
              <a:rPr lang="zh-CN" altLang="en-US" dirty="0" smtClean="0"/>
              <a:t>；</a:t>
            </a:r>
            <a:endParaRPr lang="en-US" altLang="zh-CN" dirty="0" smtClean="0"/>
          </a:p>
          <a:p>
            <a:pPr>
              <a:buFont typeface="Wingdings" pitchFamily="2" charset="2"/>
              <a:buChar char="Ø"/>
            </a:pPr>
            <a:r>
              <a:rPr lang="zh-CN" altLang="en-US" dirty="0" smtClean="0"/>
              <a:t>向</a:t>
            </a:r>
            <a:r>
              <a:rPr lang="zh-CN" altLang="en-US" dirty="0" smtClean="0"/>
              <a:t>党支部提出能否将入党积极分子列为发展对象的意见。</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党员发展的五个阶段</a:t>
            </a:r>
            <a:endParaRPr lang="zh-CN" altLang="en-US" dirty="0"/>
          </a:p>
        </p:txBody>
      </p:sp>
      <p:sp>
        <p:nvSpPr>
          <p:cNvPr id="5" name="内容占位符 4"/>
          <p:cNvSpPr>
            <a:spLocks noGrp="1"/>
          </p:cNvSpPr>
          <p:nvPr>
            <p:ph idx="1"/>
          </p:nvPr>
        </p:nvSpPr>
        <p:spPr/>
        <p:txBody>
          <a:bodyPr/>
          <a:lstStyle/>
          <a:p>
            <a:r>
              <a:rPr lang="zh-CN" altLang="en-US" dirty="0" smtClean="0"/>
              <a:t>一、申请入党</a:t>
            </a:r>
            <a:endParaRPr lang="en-US" altLang="zh-CN" dirty="0" smtClean="0"/>
          </a:p>
          <a:p>
            <a:r>
              <a:rPr lang="zh-CN" altLang="en-US" dirty="0" smtClean="0"/>
              <a:t>二、入党积极分子的确定和培养教育</a:t>
            </a:r>
            <a:endParaRPr lang="en-US" altLang="zh-CN" dirty="0" smtClean="0"/>
          </a:p>
          <a:p>
            <a:r>
              <a:rPr lang="zh-CN" altLang="en-US" dirty="0" smtClean="0"/>
              <a:t>三、发展对象的确定和考察</a:t>
            </a:r>
            <a:endParaRPr lang="en-US" altLang="zh-CN" dirty="0" smtClean="0"/>
          </a:p>
          <a:p>
            <a:r>
              <a:rPr lang="zh-CN" altLang="en-US" dirty="0" smtClean="0"/>
              <a:t>四、预备党员的接收</a:t>
            </a:r>
            <a:endParaRPr lang="en-US" altLang="zh-CN" dirty="0" smtClean="0"/>
          </a:p>
          <a:p>
            <a:r>
              <a:rPr lang="zh-CN" altLang="en-US" dirty="0" smtClean="0"/>
              <a:t>五、预备党员的教育考察和转正</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、培养教育考察</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b="1" dirty="0" smtClean="0">
                <a:solidFill>
                  <a:srgbClr val="FF0000"/>
                </a:solidFill>
              </a:rPr>
              <a:t>方法：</a:t>
            </a:r>
            <a:r>
              <a:rPr lang="zh-CN" altLang="en-US" dirty="0" smtClean="0"/>
              <a:t>吸收入党积极分子听党课、参加党内有关活动、分配一定的社会工作、集中培训等。</a:t>
            </a:r>
            <a:endParaRPr lang="en-US" altLang="zh-CN" dirty="0" smtClean="0"/>
          </a:p>
          <a:p>
            <a:r>
              <a:rPr lang="zh-CN" altLang="en-US" b="1" dirty="0" smtClean="0">
                <a:solidFill>
                  <a:srgbClr val="FF0000"/>
                </a:solidFill>
              </a:rPr>
              <a:t>目的：</a:t>
            </a:r>
            <a:r>
              <a:rPr lang="zh-CN" altLang="en-US" dirty="0" smtClean="0"/>
              <a:t>使入党积极分子懂得党的性质、纲领、宗旨、组织原则、纪律、党员的义务和权力，帮助端正入党动机，确立为共产主义事业奋斗终身的信念。</a:t>
            </a:r>
            <a:endParaRPr lang="en-US" altLang="zh-CN" dirty="0" smtClean="0"/>
          </a:p>
          <a:p>
            <a:r>
              <a:rPr lang="zh-CN" altLang="en-US" b="1" dirty="0" smtClean="0">
                <a:solidFill>
                  <a:srgbClr val="FF0000"/>
                </a:solidFill>
              </a:rPr>
              <a:t>注意：</a:t>
            </a:r>
            <a:r>
              <a:rPr lang="zh-CN" altLang="en-US" dirty="0" smtClean="0"/>
              <a:t>入党积极分子工作、学习单位（居住地）发生变动，应及时报告原单位（居住地）党组织；原单位（居住地）党组织应及时转交材料；接收单位党组织认真审查材料、做好接续培养，培养教育时间可以连续计算。</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入党积极分子</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每季度上交思想汇报。</a:t>
            </a:r>
            <a:endParaRPr lang="en-US" altLang="zh-CN" b="1" dirty="0" smtClean="0">
              <a:solidFill>
                <a:srgbClr val="FF0000"/>
              </a:solidFill>
            </a:endParaRPr>
          </a:p>
          <a:p>
            <a:r>
              <a:rPr lang="zh-CN" altLang="en-US" b="1" dirty="0" smtClean="0">
                <a:solidFill>
                  <a:srgbClr val="FF0000"/>
                </a:solidFill>
              </a:rPr>
              <a:t>听党课、参加党内有关活动。</a:t>
            </a:r>
            <a:endParaRPr lang="en-US" altLang="zh-CN" b="1" dirty="0" smtClean="0">
              <a:solidFill>
                <a:srgbClr val="FF0000"/>
              </a:solidFill>
            </a:endParaRPr>
          </a:p>
          <a:p>
            <a:r>
              <a:rPr lang="zh-CN" altLang="en-US" b="1" dirty="0" smtClean="0">
                <a:solidFill>
                  <a:srgbClr val="FF0000"/>
                </a:solidFill>
              </a:rPr>
              <a:t>集中学习、集中培训。</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思想汇报的内容及写法</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b="1" dirty="0" smtClean="0">
                <a:solidFill>
                  <a:srgbClr val="FF0000"/>
                </a:solidFill>
              </a:rPr>
              <a:t>内容：</a:t>
            </a:r>
            <a:r>
              <a:rPr lang="zh-CN" altLang="en-US" dirty="0" smtClean="0"/>
              <a:t>对国内外形势和党的中心任务的认识；参加重要活动或学习重要文件的体会及自己的学习、生活工作等情况。</a:t>
            </a:r>
            <a:endParaRPr lang="en-US" altLang="zh-CN" dirty="0" smtClean="0"/>
          </a:p>
          <a:p>
            <a:r>
              <a:rPr lang="zh-CN" altLang="en-US" b="1" dirty="0" smtClean="0">
                <a:solidFill>
                  <a:srgbClr val="FF0000"/>
                </a:solidFill>
              </a:rPr>
              <a:t>格式：</a:t>
            </a:r>
            <a:endParaRPr lang="en-US" altLang="zh-CN" b="1" dirty="0" smtClean="0">
              <a:solidFill>
                <a:srgbClr val="FF0000"/>
              </a:solidFill>
            </a:endParaRPr>
          </a:p>
          <a:p>
            <a:pPr>
              <a:buFont typeface="Wingdings" pitchFamily="2" charset="2"/>
              <a:buChar char="Ø"/>
            </a:pPr>
            <a:r>
              <a:rPr lang="zh-CN" altLang="en-US" dirty="0"/>
              <a:t>（</a:t>
            </a:r>
            <a:r>
              <a:rPr lang="en-US" altLang="zh-CN" dirty="0" smtClean="0"/>
              <a:t>1</a:t>
            </a:r>
            <a:r>
              <a:rPr lang="zh-CN" altLang="en-US" dirty="0" smtClean="0"/>
              <a:t>）标题：居中写“思想汇报”</a:t>
            </a:r>
            <a:endParaRPr lang="en-US" altLang="zh-CN" dirty="0" smtClean="0"/>
          </a:p>
          <a:p>
            <a:pPr>
              <a:buFont typeface="Wingdings" pitchFamily="2" charset="2"/>
              <a:buChar char="Ø"/>
            </a:pPr>
            <a:r>
              <a:rPr lang="zh-CN" altLang="en-US" dirty="0" smtClean="0"/>
              <a:t>（</a:t>
            </a:r>
            <a:r>
              <a:rPr lang="en-US" altLang="zh-CN" dirty="0" smtClean="0"/>
              <a:t>2</a:t>
            </a:r>
            <a:r>
              <a:rPr lang="zh-CN" altLang="en-US" dirty="0" smtClean="0"/>
              <a:t>）称谓：一般为“敬爱的党组织”</a:t>
            </a:r>
            <a:endParaRPr lang="en-US" altLang="zh-CN" dirty="0" smtClean="0"/>
          </a:p>
          <a:p>
            <a:pPr>
              <a:buFont typeface="Wingdings" pitchFamily="2" charset="2"/>
              <a:buChar char="Ø"/>
            </a:pPr>
            <a:r>
              <a:rPr lang="zh-CN" altLang="en-US" dirty="0" smtClean="0"/>
              <a:t>（</a:t>
            </a:r>
            <a:r>
              <a:rPr lang="en-US" altLang="zh-CN" dirty="0" smtClean="0"/>
              <a:t>3</a:t>
            </a:r>
            <a:r>
              <a:rPr lang="zh-CN" altLang="en-US" dirty="0" smtClean="0"/>
              <a:t>）正文：参见上述的内容；</a:t>
            </a:r>
            <a:endParaRPr lang="en-US" altLang="zh-CN" dirty="0" smtClean="0"/>
          </a:p>
          <a:p>
            <a:pPr>
              <a:buFont typeface="Wingdings" pitchFamily="2" charset="2"/>
              <a:buChar char="Ø"/>
            </a:pPr>
            <a:r>
              <a:rPr lang="zh-CN" altLang="en-US" dirty="0" smtClean="0"/>
              <a:t>（</a:t>
            </a:r>
            <a:r>
              <a:rPr lang="en-US" altLang="zh-CN" dirty="0" smtClean="0"/>
              <a:t>4</a:t>
            </a:r>
            <a:r>
              <a:rPr lang="zh-CN" altLang="en-US" dirty="0" smtClean="0"/>
              <a:t>）结尾：写上对党组织的请求和希望，如：恳请党组织给予批评和帮助；</a:t>
            </a:r>
            <a:endParaRPr lang="en-US" altLang="zh-CN" dirty="0" smtClean="0"/>
          </a:p>
          <a:p>
            <a:pPr>
              <a:buFont typeface="Wingdings" pitchFamily="2" charset="2"/>
              <a:buChar char="Ø"/>
            </a:pPr>
            <a:r>
              <a:rPr lang="zh-CN" altLang="en-US" dirty="0" smtClean="0"/>
              <a:t>（</a:t>
            </a:r>
            <a:r>
              <a:rPr lang="en-US" altLang="zh-CN" dirty="0" smtClean="0"/>
              <a:t>5</a:t>
            </a:r>
            <a:r>
              <a:rPr lang="zh-CN" altLang="en-US" dirty="0" smtClean="0"/>
              <a:t>）署名和日期。“汇报人</a:t>
            </a:r>
            <a:r>
              <a:rPr lang="en-US" altLang="zh-CN" dirty="0" smtClean="0"/>
              <a:t>XXX</a:t>
            </a:r>
            <a:r>
              <a:rPr lang="zh-CN" altLang="en-US" dirty="0" smtClean="0"/>
              <a:t>”</a:t>
            </a:r>
          </a:p>
          <a:p>
            <a:endParaRPr lang="en-US" altLang="zh-CN" dirty="0" smtClean="0"/>
          </a:p>
          <a:p>
            <a:endParaRPr lang="zh-CN" altLang="en-US" dirty="0"/>
          </a:p>
        </p:txBody>
      </p:sp>
      <p:pic>
        <p:nvPicPr>
          <p:cNvPr id="8197" name="Picture 5"/>
          <p:cNvPicPr>
            <a:picLocks noChangeAspect="1" noChangeArrowheads="1"/>
          </p:cNvPicPr>
          <p:nvPr/>
        </p:nvPicPr>
        <p:blipFill>
          <a:blip r:embed="rId2" cstate="print"/>
          <a:srcRect/>
          <a:stretch>
            <a:fillRect/>
          </a:stretch>
        </p:blipFill>
        <p:spPr bwMode="auto">
          <a:xfrm>
            <a:off x="6500826" y="5357826"/>
            <a:ext cx="2500298" cy="13865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培养联系人</a:t>
            </a:r>
            <a:endParaRPr lang="zh-CN" altLang="en-US" dirty="0"/>
          </a:p>
        </p:txBody>
      </p:sp>
      <p:sp>
        <p:nvSpPr>
          <p:cNvPr id="3" name="内容占位符 2"/>
          <p:cNvSpPr>
            <a:spLocks noGrp="1"/>
          </p:cNvSpPr>
          <p:nvPr>
            <p:ph idx="1"/>
          </p:nvPr>
        </p:nvSpPr>
        <p:spPr/>
        <p:txBody>
          <a:bodyPr/>
          <a:lstStyle/>
          <a:p>
            <a:pPr>
              <a:buFont typeface="Wingdings" pitchFamily="2" charset="2"/>
              <a:buChar char="Ø"/>
            </a:pPr>
            <a:r>
              <a:rPr lang="zh-CN" altLang="en-US" dirty="0" smtClean="0"/>
              <a:t>向入党积极分子介绍党的基本知识；</a:t>
            </a:r>
            <a:endParaRPr lang="en-US" altLang="zh-CN" dirty="0" smtClean="0"/>
          </a:p>
          <a:p>
            <a:pPr>
              <a:buFont typeface="Wingdings" pitchFamily="2" charset="2"/>
              <a:buChar char="Ø"/>
            </a:pPr>
            <a:r>
              <a:rPr lang="zh-CN" altLang="en-US" dirty="0" smtClean="0"/>
              <a:t>了解入党积极分子的政治觉悟、道德品质、现实表现和家庭情况等，做好教育工作，引导入党积极分子端正入党动机；</a:t>
            </a:r>
            <a:endParaRPr lang="en-US" altLang="zh-CN" dirty="0" smtClean="0"/>
          </a:p>
          <a:p>
            <a:pPr>
              <a:buFont typeface="Wingdings" pitchFamily="2" charset="2"/>
              <a:buChar char="Ø"/>
            </a:pPr>
            <a:r>
              <a:rPr lang="zh-CN" altLang="en-US" dirty="0" smtClean="0"/>
              <a:t>及时向党支部汇报入党积极分子情况；</a:t>
            </a:r>
            <a:endParaRPr lang="en-US" altLang="zh-CN" dirty="0" smtClean="0"/>
          </a:p>
          <a:p>
            <a:pPr>
              <a:buFont typeface="Wingdings" pitchFamily="2" charset="2"/>
              <a:buChar char="Ø"/>
            </a:pPr>
            <a:r>
              <a:rPr lang="zh-CN" altLang="en-US" dirty="0" smtClean="0"/>
              <a:t>向党支部提出能否将入党积极分子列为发展对象的意见。</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入党动机</a:t>
            </a:r>
            <a:endParaRPr lang="zh-CN" altLang="en-US" dirty="0"/>
          </a:p>
        </p:txBody>
      </p:sp>
      <p:graphicFrame>
        <p:nvGraphicFramePr>
          <p:cNvPr id="5" name="内容占位符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正确的入党动机</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solidFill>
                  <a:srgbClr val="FF0000"/>
                </a:solidFill>
              </a:rPr>
              <a:t>信念型</a:t>
            </a:r>
            <a:endParaRPr lang="en-US" altLang="zh-CN" dirty="0" smtClean="0">
              <a:solidFill>
                <a:srgbClr val="FF0000"/>
              </a:solidFill>
            </a:endParaRPr>
          </a:p>
          <a:p>
            <a:pPr>
              <a:buFont typeface="Wingdings" pitchFamily="2" charset="2"/>
              <a:buChar char="Ø"/>
            </a:pPr>
            <a:r>
              <a:rPr lang="zh-CN" altLang="en-US" dirty="0" smtClean="0"/>
              <a:t>从科学的世界观出发，认识到共产主义是人类历史发展的必然结果，以此为政治信念。而中国共产党正是为实现这一结果而努力奋斗的政党。为此要加入中国共产党的人，入党意志坚定，能够经受党组织的长期考验，能自觉按照党员的标准严格要求自己，能为共产主义事业牺牲自己的利益。即使党在特定的时期犯了错误，党内出现了严重的问题，他们也不会对党失去信心；相反，他们会勇敢地站出来为纠正错误而斗争。他们是真正的共产主义者。</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组织考察入党动机</a:t>
            </a:r>
            <a:endParaRPr lang="zh-CN" altLang="en-US" dirty="0"/>
          </a:p>
        </p:txBody>
      </p:sp>
      <p:sp>
        <p:nvSpPr>
          <p:cNvPr id="3" name="内容占位符 2"/>
          <p:cNvSpPr>
            <a:spLocks noGrp="1"/>
          </p:cNvSpPr>
          <p:nvPr>
            <p:ph idx="1"/>
          </p:nvPr>
        </p:nvSpPr>
        <p:spPr/>
        <p:txBody>
          <a:bodyPr>
            <a:normAutofit fontScale="92500" lnSpcReduction="20000"/>
          </a:bodyPr>
          <a:lstStyle/>
          <a:p>
            <a:pPr>
              <a:buFont typeface="Wingdings" pitchFamily="2" charset="2"/>
              <a:buChar char="Ø"/>
            </a:pPr>
            <a:r>
              <a:rPr lang="zh-CN" altLang="en-US" b="1" dirty="0" smtClean="0">
                <a:solidFill>
                  <a:srgbClr val="FF0000"/>
                </a:solidFill>
              </a:rPr>
              <a:t>荣耀型：</a:t>
            </a:r>
            <a:r>
              <a:rPr lang="zh-CN" altLang="en-US" dirty="0" smtClean="0"/>
              <a:t>采取积极的态度，肯定积极因素，通过引导、鼓励的方式，帮助其端正入党动机</a:t>
            </a:r>
            <a:endParaRPr lang="en-US" altLang="zh-CN" dirty="0" smtClean="0"/>
          </a:p>
          <a:p>
            <a:pPr>
              <a:buFont typeface="Wingdings" pitchFamily="2" charset="2"/>
              <a:buChar char="Ø"/>
            </a:pPr>
            <a:r>
              <a:rPr lang="zh-CN" altLang="en-US" b="1" dirty="0" smtClean="0">
                <a:solidFill>
                  <a:srgbClr val="FF0000"/>
                </a:solidFill>
              </a:rPr>
              <a:t>信仰型：</a:t>
            </a:r>
            <a:r>
              <a:rPr lang="zh-CN" altLang="en-US" dirty="0" smtClean="0"/>
              <a:t>加强理论学习，排除宗教式的思维方法，掌握科学的思维方法</a:t>
            </a:r>
            <a:endParaRPr lang="en-US" altLang="zh-CN" dirty="0" smtClean="0"/>
          </a:p>
          <a:p>
            <a:pPr>
              <a:buFont typeface="Wingdings" pitchFamily="2" charset="2"/>
              <a:buChar char="Ø"/>
            </a:pPr>
            <a:r>
              <a:rPr lang="zh-CN" altLang="en-US" dirty="0">
                <a:solidFill>
                  <a:srgbClr val="FF0000"/>
                </a:solidFill>
              </a:rPr>
              <a:t>锻炼</a:t>
            </a:r>
            <a:r>
              <a:rPr lang="zh-CN" altLang="en-US" dirty="0" smtClean="0">
                <a:solidFill>
                  <a:srgbClr val="FF0000"/>
                </a:solidFill>
              </a:rPr>
              <a:t>型：</a:t>
            </a:r>
            <a:r>
              <a:rPr lang="zh-CN" altLang="en-US" dirty="0" smtClean="0"/>
              <a:t>加强人生观的改造，正确处理好个人价值和社会价值的关系</a:t>
            </a:r>
            <a:endParaRPr lang="en-US" altLang="zh-CN" dirty="0" smtClean="0"/>
          </a:p>
          <a:p>
            <a:pPr>
              <a:buFont typeface="Wingdings" pitchFamily="2" charset="2"/>
              <a:buChar char="Ø"/>
            </a:pPr>
            <a:r>
              <a:rPr lang="zh-CN" altLang="en-US" b="1" dirty="0">
                <a:solidFill>
                  <a:srgbClr val="FF0000"/>
                </a:solidFill>
              </a:rPr>
              <a:t>情感</a:t>
            </a:r>
            <a:r>
              <a:rPr lang="zh-CN" altLang="en-US" b="1" dirty="0" smtClean="0">
                <a:solidFill>
                  <a:srgbClr val="FF0000"/>
                </a:solidFill>
              </a:rPr>
              <a:t>型：</a:t>
            </a:r>
            <a:r>
              <a:rPr lang="zh-CN" altLang="en-US" dirty="0" smtClean="0"/>
              <a:t>建立理性的意志，尽快成熟</a:t>
            </a:r>
            <a:endParaRPr lang="en-US" altLang="zh-CN" dirty="0" smtClean="0"/>
          </a:p>
          <a:p>
            <a:pPr>
              <a:buFont typeface="Wingdings" pitchFamily="2" charset="2"/>
              <a:buChar char="Ø"/>
            </a:pPr>
            <a:r>
              <a:rPr lang="zh-CN" altLang="en-US" b="1" dirty="0" smtClean="0">
                <a:solidFill>
                  <a:srgbClr val="FF0000"/>
                </a:solidFill>
              </a:rPr>
              <a:t>利益型：</a:t>
            </a:r>
            <a:r>
              <a:rPr lang="zh-CN" altLang="en-US" dirty="0" smtClean="0"/>
              <a:t>坚决反对，和党的本质格格不入，必须加强自我改造，若放弃了极端个人主义思想，党仍然会欢迎他们。</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第三阶段</a:t>
            </a:r>
            <a:endParaRPr lang="zh-CN" altLang="en-US" dirty="0"/>
          </a:p>
        </p:txBody>
      </p:sp>
      <p:sp>
        <p:nvSpPr>
          <p:cNvPr id="3" name="内容占位符 2"/>
          <p:cNvSpPr>
            <a:spLocks noGrp="1"/>
          </p:cNvSpPr>
          <p:nvPr>
            <p:ph idx="1"/>
          </p:nvPr>
        </p:nvSpPr>
        <p:spPr/>
        <p:txBody>
          <a:bodyPr/>
          <a:lstStyle/>
          <a:p>
            <a:pPr algn="ctr"/>
            <a:endParaRPr lang="en-US" altLang="zh-CN" dirty="0" smtClean="0"/>
          </a:p>
          <a:p>
            <a:pPr algn="ctr"/>
            <a:endParaRPr lang="en-US" altLang="zh-CN" dirty="0" smtClean="0"/>
          </a:p>
          <a:p>
            <a:pPr algn="ctr"/>
            <a:r>
              <a:rPr lang="zh-CN" altLang="en-US" sz="5400" dirty="0" smtClean="0"/>
              <a:t>发展对象的确定和考察</a:t>
            </a:r>
            <a:endParaRPr lang="zh-CN" altLang="en-US" sz="5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三、发展对象的确定和考察</a:t>
            </a:r>
            <a:endParaRPr lang="zh-CN" altLang="en-US" dirty="0"/>
          </a:p>
        </p:txBody>
      </p:sp>
      <p:sp>
        <p:nvSpPr>
          <p:cNvPr id="3" name="内容占位符 2"/>
          <p:cNvSpPr>
            <a:spLocks noGrp="1"/>
          </p:cNvSpPr>
          <p:nvPr>
            <p:ph idx="1"/>
          </p:nvPr>
        </p:nvSpPr>
        <p:spPr/>
        <p:txBody>
          <a:bodyPr/>
          <a:lstStyle/>
          <a:p>
            <a:r>
              <a:rPr lang="en-US" altLang="zh-CN" dirty="0" smtClean="0"/>
              <a:t>7</a:t>
            </a:r>
            <a:r>
              <a:rPr lang="zh-CN" altLang="en-US" dirty="0" smtClean="0"/>
              <a:t>、确定发展对象</a:t>
            </a:r>
            <a:endParaRPr lang="en-US" altLang="zh-CN" dirty="0" smtClean="0"/>
          </a:p>
          <a:p>
            <a:r>
              <a:rPr lang="en-US" altLang="zh-CN" dirty="0" smtClean="0"/>
              <a:t>8</a:t>
            </a:r>
            <a:r>
              <a:rPr lang="zh-CN" altLang="en-US" dirty="0" smtClean="0"/>
              <a:t>、报上级党委备案</a:t>
            </a:r>
            <a:endParaRPr lang="en-US" altLang="zh-CN" dirty="0" smtClean="0"/>
          </a:p>
          <a:p>
            <a:r>
              <a:rPr lang="en-US" altLang="zh-CN" dirty="0" smtClean="0"/>
              <a:t>9</a:t>
            </a:r>
            <a:r>
              <a:rPr lang="zh-CN" altLang="en-US" dirty="0" smtClean="0"/>
              <a:t>、确定入党介绍人</a:t>
            </a:r>
            <a:endParaRPr lang="en-US" altLang="zh-CN" dirty="0" smtClean="0"/>
          </a:p>
          <a:p>
            <a:r>
              <a:rPr lang="en-US" altLang="zh-CN" dirty="0" smtClean="0"/>
              <a:t>10</a:t>
            </a:r>
            <a:r>
              <a:rPr lang="zh-CN" altLang="en-US" dirty="0" smtClean="0"/>
              <a:t>、进行政治审查</a:t>
            </a:r>
            <a:endParaRPr lang="en-US" altLang="zh-CN" dirty="0" smtClean="0"/>
          </a:p>
          <a:p>
            <a:r>
              <a:rPr lang="en-US" altLang="zh-CN" dirty="0" smtClean="0"/>
              <a:t>11</a:t>
            </a:r>
            <a:r>
              <a:rPr lang="zh-CN" altLang="en-US" dirty="0" smtClean="0"/>
              <a:t>、开展集中培训</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7</a:t>
            </a:r>
            <a:r>
              <a:rPr lang="zh-CN" altLang="en-US" dirty="0" smtClean="0"/>
              <a:t>、确定发展对象</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条件：</a:t>
            </a:r>
            <a:r>
              <a:rPr lang="zh-CN" altLang="en-US" dirty="0" smtClean="0"/>
              <a:t>经过一年以上的培养教育和考察；基本具备党员条件。</a:t>
            </a:r>
            <a:endParaRPr lang="en-US" altLang="zh-CN" dirty="0" smtClean="0"/>
          </a:p>
          <a:p>
            <a:r>
              <a:rPr lang="zh-CN" altLang="en-US" b="1" dirty="0" smtClean="0">
                <a:solidFill>
                  <a:srgbClr val="FF0000"/>
                </a:solidFill>
              </a:rPr>
              <a:t>要求：</a:t>
            </a:r>
            <a:r>
              <a:rPr lang="zh-CN" altLang="en-US" dirty="0" smtClean="0"/>
              <a:t>听取党小组、培养联系人、党员和群众意见。</a:t>
            </a:r>
            <a:endParaRPr lang="en-US" altLang="zh-CN" dirty="0" smtClean="0"/>
          </a:p>
          <a:p>
            <a:r>
              <a:rPr lang="zh-CN" altLang="en-US" b="1" dirty="0" smtClean="0">
                <a:solidFill>
                  <a:srgbClr val="FF0000"/>
                </a:solidFill>
              </a:rPr>
              <a:t>确定：</a:t>
            </a:r>
            <a:r>
              <a:rPr lang="zh-CN" altLang="en-US" dirty="0" smtClean="0"/>
              <a:t>支部委员会讨论同意，确定法制度确定发展对象人选。</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第一阶段</a:t>
            </a:r>
            <a:endParaRPr lang="zh-CN" altLang="en-US" dirty="0"/>
          </a:p>
        </p:txBody>
      </p:sp>
      <p:sp>
        <p:nvSpPr>
          <p:cNvPr id="3" name="内容占位符 2"/>
          <p:cNvSpPr>
            <a:spLocks noGrp="1"/>
          </p:cNvSpPr>
          <p:nvPr>
            <p:ph idx="1"/>
          </p:nvPr>
        </p:nvSpPr>
        <p:spPr/>
        <p:txBody>
          <a:bodyPr/>
          <a:lstStyle/>
          <a:p>
            <a:pPr algn="ctr"/>
            <a:endParaRPr lang="en-US" altLang="zh-CN" dirty="0" smtClean="0"/>
          </a:p>
          <a:p>
            <a:pPr algn="ctr"/>
            <a:endParaRPr lang="en-US" altLang="zh-CN" dirty="0"/>
          </a:p>
          <a:p>
            <a:pPr algn="ctr"/>
            <a:r>
              <a:rPr lang="zh-CN" altLang="en-US" sz="6600" dirty="0" smtClean="0"/>
              <a:t>申请入党</a:t>
            </a:r>
            <a:endParaRPr lang="zh-CN" altLang="en-US" sz="6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群调</a:t>
            </a:r>
            <a:endParaRPr lang="zh-CN" altLang="en-US" dirty="0"/>
          </a:p>
        </p:txBody>
      </p:sp>
      <p:sp>
        <p:nvSpPr>
          <p:cNvPr id="3" name="内容占位符 2"/>
          <p:cNvSpPr>
            <a:spLocks noGrp="1"/>
          </p:cNvSpPr>
          <p:nvPr>
            <p:ph idx="1"/>
          </p:nvPr>
        </p:nvSpPr>
        <p:spPr/>
        <p:txBody>
          <a:bodyPr/>
          <a:lstStyle/>
          <a:p>
            <a:r>
              <a:rPr lang="zh-CN" altLang="en-US" dirty="0" smtClean="0"/>
              <a:t>填写材料</a:t>
            </a:r>
            <a:endParaRPr lang="en-US" altLang="zh-CN" dirty="0" smtClean="0"/>
          </a:p>
          <a:p>
            <a:pPr>
              <a:buFont typeface="Wingdings" pitchFamily="2" charset="2"/>
              <a:buChar char="Ø"/>
            </a:pPr>
            <a:r>
              <a:rPr lang="en-US" altLang="zh-CN" dirty="0" smtClean="0"/>
              <a:t>《</a:t>
            </a:r>
            <a:r>
              <a:rPr lang="zh-CN" altLang="en-US" dirty="0" smtClean="0"/>
              <a:t>个别谈话听取意见记录专用稿纸</a:t>
            </a:r>
            <a:r>
              <a:rPr lang="en-US" altLang="zh-CN" dirty="0" smtClean="0"/>
              <a:t>》</a:t>
            </a:r>
            <a:r>
              <a:rPr lang="zh-CN" altLang="en-US" dirty="0" smtClean="0"/>
              <a:t>（党委保存</a:t>
            </a:r>
            <a:r>
              <a:rPr lang="en-US" altLang="zh-CN" dirty="0" smtClean="0"/>
              <a:t>5</a:t>
            </a:r>
            <a:r>
              <a:rPr lang="zh-CN" altLang="en-US" dirty="0" smtClean="0"/>
              <a:t>年） </a:t>
            </a:r>
            <a:endParaRPr lang="en-US" altLang="zh-CN" dirty="0" smtClean="0"/>
          </a:p>
          <a:p>
            <a:pPr>
              <a:buFont typeface="Wingdings" pitchFamily="2" charset="2"/>
              <a:buChar char="Ø"/>
            </a:pPr>
            <a:r>
              <a:rPr lang="en-US" altLang="zh-CN" dirty="0" smtClean="0"/>
              <a:t>《</a:t>
            </a:r>
            <a:r>
              <a:rPr lang="zh-CN" altLang="en-US" dirty="0" smtClean="0"/>
              <a:t>确定发展对象征求意见表</a:t>
            </a:r>
            <a:r>
              <a:rPr lang="en-US" altLang="zh-CN" dirty="0" smtClean="0"/>
              <a:t>》 </a:t>
            </a:r>
            <a:r>
              <a:rPr lang="zh-CN" altLang="en-US" dirty="0" smtClean="0"/>
              <a:t>（党委保存</a:t>
            </a:r>
            <a:r>
              <a:rPr lang="en-US" altLang="zh-CN" dirty="0" smtClean="0"/>
              <a:t>5</a:t>
            </a:r>
            <a:r>
              <a:rPr lang="zh-CN" altLang="en-US" dirty="0" smtClean="0"/>
              <a:t>年） </a:t>
            </a:r>
            <a:endParaRPr lang="en-US" altLang="zh-CN" dirty="0" smtClean="0"/>
          </a:p>
          <a:p>
            <a:pPr>
              <a:buFont typeface="Wingdings" pitchFamily="2" charset="2"/>
              <a:buChar char="Ø"/>
            </a:pPr>
            <a:r>
              <a:rPr lang="en-US" altLang="zh-CN" dirty="0" smtClean="0"/>
              <a:t>《</a:t>
            </a:r>
            <a:r>
              <a:rPr lang="zh-CN" altLang="en-US" dirty="0" smtClean="0"/>
              <a:t>发展对象人选推荐测评和群调意见登记表</a:t>
            </a:r>
            <a:r>
              <a:rPr lang="en-US" altLang="zh-CN" dirty="0" smtClean="0"/>
              <a:t>》</a:t>
            </a:r>
            <a:r>
              <a:rPr lang="zh-CN" altLang="en-US" dirty="0" smtClean="0"/>
              <a:t>（归个人档案）</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支部表决</a:t>
            </a:r>
            <a:endParaRPr lang="zh-CN" altLang="en-US" dirty="0"/>
          </a:p>
        </p:txBody>
      </p:sp>
      <p:sp>
        <p:nvSpPr>
          <p:cNvPr id="3" name="内容占位符 2"/>
          <p:cNvSpPr>
            <a:spLocks noGrp="1"/>
          </p:cNvSpPr>
          <p:nvPr>
            <p:ph idx="1"/>
          </p:nvPr>
        </p:nvSpPr>
        <p:spPr/>
        <p:txBody>
          <a:bodyPr/>
          <a:lstStyle/>
          <a:p>
            <a:r>
              <a:rPr lang="zh-CN" altLang="en-US" dirty="0" smtClean="0"/>
              <a:t>填写材料</a:t>
            </a:r>
            <a:endParaRPr lang="en-US" altLang="zh-CN" dirty="0" smtClean="0"/>
          </a:p>
          <a:p>
            <a:pPr>
              <a:buFont typeface="Wingdings" pitchFamily="2" charset="2"/>
              <a:buChar char="Ø"/>
            </a:pPr>
            <a:r>
              <a:rPr lang="en-US" altLang="zh-CN" dirty="0" smtClean="0"/>
              <a:t>《</a:t>
            </a:r>
            <a:r>
              <a:rPr lang="zh-CN" altLang="en-US" dirty="0" smtClean="0"/>
              <a:t>党支部确定发展对象人选表决票</a:t>
            </a:r>
            <a:r>
              <a:rPr lang="en-US" altLang="zh-CN" dirty="0" smtClean="0"/>
              <a:t>》</a:t>
            </a:r>
            <a:r>
              <a:rPr lang="zh-CN" altLang="en-US" dirty="0" smtClean="0"/>
              <a:t> （党委保存</a:t>
            </a:r>
            <a:r>
              <a:rPr lang="en-US" altLang="zh-CN" dirty="0" smtClean="0"/>
              <a:t>5</a:t>
            </a:r>
            <a:r>
              <a:rPr lang="zh-CN" altLang="en-US" dirty="0" smtClean="0"/>
              <a:t>年） </a:t>
            </a:r>
            <a:endParaRPr lang="en-US" altLang="zh-CN" dirty="0" smtClean="0"/>
          </a:p>
          <a:p>
            <a:pPr>
              <a:buFont typeface="Wingdings" pitchFamily="2" charset="2"/>
              <a:buChar char="Ø"/>
            </a:pPr>
            <a:r>
              <a:rPr lang="en-US" altLang="zh-CN" dirty="0" smtClean="0"/>
              <a:t>《</a:t>
            </a:r>
            <a:r>
              <a:rPr lang="zh-CN" altLang="en-US" dirty="0" smtClean="0"/>
              <a:t>党支部确定发展对象人选表决汇总票</a:t>
            </a:r>
            <a:r>
              <a:rPr lang="en-US" altLang="zh-CN" dirty="0" smtClean="0"/>
              <a:t>》</a:t>
            </a:r>
            <a:r>
              <a:rPr lang="zh-CN" altLang="en-US" dirty="0" smtClean="0"/>
              <a:t> （党委保存</a:t>
            </a:r>
            <a:r>
              <a:rPr lang="en-US" altLang="zh-CN" dirty="0" smtClean="0"/>
              <a:t>5</a:t>
            </a:r>
            <a:r>
              <a:rPr lang="zh-CN" altLang="en-US" dirty="0" smtClean="0"/>
              <a:t>年，记录本有记录） </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8</a:t>
            </a:r>
            <a:r>
              <a:rPr lang="zh-CN" altLang="en-US" dirty="0" smtClean="0"/>
              <a:t>、报上级党委备案</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要求：</a:t>
            </a:r>
            <a:r>
              <a:rPr lang="zh-CN" altLang="en-US" dirty="0" smtClean="0"/>
              <a:t>认真审查；提出意见。</a:t>
            </a:r>
            <a:endParaRPr lang="en-US" altLang="zh-CN" dirty="0" smtClean="0"/>
          </a:p>
          <a:p>
            <a:r>
              <a:rPr lang="zh-CN" altLang="en-US" b="1" dirty="0" smtClean="0">
                <a:solidFill>
                  <a:srgbClr val="FF0000"/>
                </a:solidFill>
              </a:rPr>
              <a:t>注意：</a:t>
            </a:r>
            <a:r>
              <a:rPr lang="zh-CN" altLang="en-US" dirty="0" smtClean="0"/>
              <a:t>同意后列为发展对象。</a:t>
            </a:r>
            <a:endParaRPr lang="en-US" altLang="zh-CN" dirty="0" smtClean="0"/>
          </a:p>
          <a:p>
            <a:r>
              <a:rPr lang="zh-CN" altLang="en-US" b="1" dirty="0" smtClean="0">
                <a:solidFill>
                  <a:srgbClr val="FF0000"/>
                </a:solidFill>
              </a:rPr>
              <a:t>材料：</a:t>
            </a:r>
            <a:r>
              <a:rPr lang="zh-CN" altLang="en-US" dirty="0" smtClean="0"/>
              <a:t>发展对象的批复。（粘支部记录本）</a:t>
            </a:r>
            <a:endParaRPr lang="en-US" altLang="zh-CN" dirty="0" smtClean="0"/>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9</a:t>
            </a:r>
            <a:r>
              <a:rPr lang="zh-CN" altLang="en-US" dirty="0" smtClean="0"/>
              <a:t>、确定入党介绍人</a:t>
            </a:r>
            <a:r>
              <a:rPr lang="en-US" altLang="zh-CN" dirty="0" smtClean="0"/>
              <a:t/>
            </a:r>
            <a:br>
              <a:rPr lang="en-US" altLang="zh-CN" dirty="0" smtClean="0"/>
            </a:b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数量：</a:t>
            </a:r>
            <a:r>
              <a:rPr lang="en-US" altLang="zh-CN" dirty="0" smtClean="0"/>
              <a:t>2</a:t>
            </a:r>
            <a:r>
              <a:rPr lang="zh-CN" altLang="en-US" dirty="0" smtClean="0"/>
              <a:t>名正式党员。</a:t>
            </a:r>
            <a:endParaRPr lang="en-US" altLang="zh-CN" dirty="0" smtClean="0"/>
          </a:p>
          <a:p>
            <a:r>
              <a:rPr lang="zh-CN" altLang="en-US" b="1" dirty="0" smtClean="0">
                <a:solidFill>
                  <a:srgbClr val="FF0000"/>
                </a:solidFill>
              </a:rPr>
              <a:t>方式：</a:t>
            </a:r>
            <a:r>
              <a:rPr lang="zh-CN" altLang="en-US" dirty="0" smtClean="0"/>
              <a:t>一般由培养联系人担任，也可以由党组织指定。</a:t>
            </a:r>
            <a:endParaRPr lang="en-US" altLang="zh-CN" dirty="0" smtClean="0"/>
          </a:p>
          <a:p>
            <a:r>
              <a:rPr lang="zh-CN" altLang="en-US" b="1" dirty="0" smtClean="0">
                <a:solidFill>
                  <a:srgbClr val="FF0000"/>
                </a:solidFill>
              </a:rPr>
              <a:t>要求：</a:t>
            </a:r>
            <a:r>
              <a:rPr lang="zh-CN" altLang="en-US" dirty="0" smtClean="0"/>
              <a:t>入党介绍人认真完成培养、教育任务。</a:t>
            </a:r>
            <a:endParaRPr lang="en-US" altLang="zh-CN" dirty="0" smtClean="0"/>
          </a:p>
          <a:p>
            <a:r>
              <a:rPr lang="zh-CN" altLang="en-US" b="1" dirty="0" smtClean="0">
                <a:solidFill>
                  <a:srgbClr val="FF0000"/>
                </a:solidFill>
              </a:rPr>
              <a:t>注意：</a:t>
            </a:r>
            <a:r>
              <a:rPr lang="zh-CN" altLang="en-US" dirty="0" smtClean="0"/>
              <a:t>受留党察看处分、尚未恢复党员权利的党员，不能作入党介绍人。</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10</a:t>
            </a:r>
            <a:r>
              <a:rPr lang="zh-CN" altLang="en-US" dirty="0" smtClean="0"/>
              <a:t>、进行政治审查</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sz="3800" b="1" dirty="0" smtClean="0">
                <a:solidFill>
                  <a:srgbClr val="FF0000"/>
                </a:solidFill>
              </a:rPr>
              <a:t>内容：</a:t>
            </a:r>
            <a:r>
              <a:rPr lang="zh-CN" altLang="en-US" dirty="0" smtClean="0"/>
              <a:t>对党的理论和路线、方针、政策的态度；政治历史和在重大政治斗争中的表现；遵纪守法和遵守社会公德情况；直系亲属和与本人关系密切的主要社会关系的政治情况。</a:t>
            </a:r>
            <a:endParaRPr lang="en-US" altLang="zh-CN" dirty="0" smtClean="0"/>
          </a:p>
          <a:p>
            <a:r>
              <a:rPr lang="zh-CN" altLang="en-US" sz="3800" b="1" dirty="0" smtClean="0">
                <a:solidFill>
                  <a:srgbClr val="FF0000"/>
                </a:solidFill>
              </a:rPr>
              <a:t>方法：</a:t>
            </a:r>
            <a:r>
              <a:rPr lang="zh-CN" altLang="en-US" dirty="0" smtClean="0"/>
              <a:t>同本人谈话、查阅档案资料、找有关单位和人员了解情况以及必要的函调或外调。对流动人员中的发展对象还应征求户籍所在地和居住地基层党组织的意见。</a:t>
            </a:r>
            <a:endParaRPr lang="en-US" altLang="zh-CN" dirty="0" smtClean="0"/>
          </a:p>
          <a:p>
            <a:r>
              <a:rPr lang="zh-CN" altLang="en-US" sz="3800" b="1" dirty="0" smtClean="0">
                <a:solidFill>
                  <a:srgbClr val="FF0000"/>
                </a:solidFill>
              </a:rPr>
              <a:t>要求：</a:t>
            </a:r>
            <a:r>
              <a:rPr lang="zh-CN" altLang="en-US" dirty="0" smtClean="0"/>
              <a:t>政治审查必须严肃认真、实事求是，注重本人的一贯表现。审查情况形成结论性材料。</a:t>
            </a:r>
            <a:endParaRPr lang="en-US" altLang="zh-CN" dirty="0" smtClean="0"/>
          </a:p>
          <a:p>
            <a:r>
              <a:rPr lang="zh-CN" altLang="en-US" sz="3800" b="1" dirty="0" smtClean="0">
                <a:solidFill>
                  <a:srgbClr val="FF0000"/>
                </a:solidFill>
              </a:rPr>
              <a:t>注意：</a:t>
            </a:r>
            <a:r>
              <a:rPr lang="zh-CN" altLang="en-US" dirty="0" smtClean="0"/>
              <a:t>未经政治审查或政治审查不合格的，不能发展入党。</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11</a:t>
            </a:r>
            <a:r>
              <a:rPr lang="zh-CN" altLang="en-US" dirty="0" smtClean="0"/>
              <a:t>、开展集中培训</a:t>
            </a:r>
            <a:r>
              <a:rPr lang="en-US" altLang="zh-CN" dirty="0" smtClean="0"/>
              <a:t/>
            </a:r>
            <a:br>
              <a:rPr lang="en-US" altLang="zh-CN" dirty="0" smtClean="0"/>
            </a:b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主体：</a:t>
            </a:r>
            <a:r>
              <a:rPr lang="zh-CN" altLang="en-US" dirty="0" smtClean="0"/>
              <a:t>基层党委或县级党委组织部门。</a:t>
            </a:r>
            <a:endParaRPr lang="en-US" altLang="zh-CN" dirty="0" smtClean="0"/>
          </a:p>
          <a:p>
            <a:r>
              <a:rPr lang="zh-CN" altLang="en-US" b="1" dirty="0" smtClean="0">
                <a:solidFill>
                  <a:srgbClr val="FF0000"/>
                </a:solidFill>
              </a:rPr>
              <a:t>时间：</a:t>
            </a:r>
            <a:r>
              <a:rPr lang="zh-CN" altLang="en-US" dirty="0" smtClean="0"/>
              <a:t>不少于</a:t>
            </a:r>
            <a:r>
              <a:rPr lang="en-US" altLang="zh-CN" dirty="0" smtClean="0"/>
              <a:t>3</a:t>
            </a:r>
            <a:r>
              <a:rPr lang="zh-CN" altLang="en-US" dirty="0" smtClean="0"/>
              <a:t>天或不少于</a:t>
            </a:r>
            <a:r>
              <a:rPr lang="en-US" altLang="zh-CN" dirty="0" smtClean="0"/>
              <a:t>24</a:t>
            </a:r>
            <a:r>
              <a:rPr lang="zh-CN" altLang="en-US" dirty="0" smtClean="0"/>
              <a:t>学时。</a:t>
            </a:r>
            <a:endParaRPr lang="en-US" altLang="zh-CN" dirty="0" smtClean="0"/>
          </a:p>
          <a:p>
            <a:r>
              <a:rPr lang="zh-CN" altLang="en-US" b="1" dirty="0" smtClean="0">
                <a:solidFill>
                  <a:srgbClr val="FF0000"/>
                </a:solidFill>
              </a:rPr>
              <a:t>注意：</a:t>
            </a:r>
            <a:r>
              <a:rPr lang="zh-CN" altLang="en-US" dirty="0" smtClean="0"/>
              <a:t>未经培训的，除个别特殊情况外，不能发展入党。</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党委（党支部）</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主要材料：</a:t>
            </a:r>
            <a:endParaRPr lang="en-US" altLang="zh-CN" b="1" dirty="0" smtClean="0">
              <a:solidFill>
                <a:srgbClr val="FF0000"/>
              </a:solidFill>
            </a:endParaRPr>
          </a:p>
          <a:p>
            <a:pPr>
              <a:buFont typeface="Wingdings" pitchFamily="2" charset="2"/>
              <a:buChar char="Ø"/>
            </a:pPr>
            <a:r>
              <a:rPr lang="en-US" altLang="zh-CN" dirty="0" smtClean="0"/>
              <a:t>《</a:t>
            </a:r>
            <a:r>
              <a:rPr lang="zh-CN" altLang="en-US" dirty="0" smtClean="0"/>
              <a:t>函调证明材料信</a:t>
            </a:r>
            <a:r>
              <a:rPr lang="en-US" altLang="zh-CN" dirty="0" smtClean="0"/>
              <a:t>》</a:t>
            </a:r>
            <a:r>
              <a:rPr lang="zh-CN" altLang="en-US" dirty="0" smtClean="0"/>
              <a:t>和调查提纲</a:t>
            </a:r>
            <a:endParaRPr lang="en-US" altLang="zh-CN" dirty="0" smtClean="0"/>
          </a:p>
          <a:p>
            <a:pPr>
              <a:buFont typeface="Wingdings" pitchFamily="2" charset="2"/>
              <a:buChar char="Ø"/>
            </a:pPr>
            <a:r>
              <a:rPr lang="en-US" altLang="zh-CN" dirty="0" smtClean="0"/>
              <a:t>《</a:t>
            </a:r>
            <a:r>
              <a:rPr lang="zh-CN" altLang="en-US" dirty="0" smtClean="0"/>
              <a:t>政治审查情况的报告</a:t>
            </a:r>
            <a:r>
              <a:rPr lang="en-US" altLang="zh-CN" dirty="0" smtClean="0"/>
              <a:t>》</a:t>
            </a:r>
          </a:p>
          <a:p>
            <a:pPr>
              <a:buFont typeface="Wingdings" pitchFamily="2" charset="2"/>
              <a:buChar char="Ø"/>
            </a:pPr>
            <a:r>
              <a:rPr lang="en-US" altLang="zh-CN" dirty="0" smtClean="0"/>
              <a:t>《</a:t>
            </a:r>
            <a:r>
              <a:rPr lang="zh-CN" altLang="zh-CN" dirty="0" smtClean="0"/>
              <a:t>对×××等×名同志的预审意见</a:t>
            </a:r>
            <a:r>
              <a:rPr lang="en-US" altLang="zh-CN" dirty="0" smtClean="0"/>
              <a:t>》</a:t>
            </a:r>
          </a:p>
          <a:p>
            <a:pPr>
              <a:buFont typeface="Wingdings" pitchFamily="2" charset="2"/>
              <a:buChar char="Ø"/>
            </a:pPr>
            <a:r>
              <a:rPr lang="en-US" altLang="zh-CN" dirty="0" smtClean="0"/>
              <a:t>《</a:t>
            </a:r>
            <a:r>
              <a:rPr lang="zh-CN" altLang="en-US" dirty="0" smtClean="0"/>
              <a:t>发展对象公示结果和短期培训成绩</a:t>
            </a:r>
            <a:r>
              <a:rPr lang="en-US" altLang="zh-CN" dirty="0" smtClean="0"/>
              <a:t>》</a:t>
            </a:r>
            <a:r>
              <a:rPr lang="zh-CN" altLang="en-US" dirty="0" smtClean="0"/>
              <a:t>等</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第四阶段</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pPr algn="ctr"/>
            <a:r>
              <a:rPr lang="zh-CN" altLang="en-US" sz="4800" dirty="0" smtClean="0"/>
              <a:t>预备党员的接收</a:t>
            </a:r>
            <a:endParaRPr lang="zh-CN" altLang="en-US" sz="4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四、预备党员的接收</a:t>
            </a:r>
            <a:endParaRPr lang="zh-CN" altLang="en-US" dirty="0"/>
          </a:p>
        </p:txBody>
      </p:sp>
      <p:sp>
        <p:nvSpPr>
          <p:cNvPr id="3" name="内容占位符 2"/>
          <p:cNvSpPr>
            <a:spLocks noGrp="1"/>
          </p:cNvSpPr>
          <p:nvPr>
            <p:ph idx="1"/>
          </p:nvPr>
        </p:nvSpPr>
        <p:spPr/>
        <p:txBody>
          <a:bodyPr/>
          <a:lstStyle/>
          <a:p>
            <a:r>
              <a:rPr lang="en-US" altLang="zh-CN" dirty="0" smtClean="0"/>
              <a:t>12</a:t>
            </a:r>
            <a:r>
              <a:rPr lang="zh-CN" altLang="en-US" dirty="0" smtClean="0"/>
              <a:t>、支部委员会审查</a:t>
            </a:r>
            <a:endParaRPr lang="en-US" altLang="zh-CN" dirty="0" smtClean="0"/>
          </a:p>
          <a:p>
            <a:r>
              <a:rPr lang="en-US" altLang="zh-CN" dirty="0" smtClean="0"/>
              <a:t>13</a:t>
            </a:r>
            <a:r>
              <a:rPr lang="zh-CN" altLang="en-US" dirty="0" smtClean="0"/>
              <a:t>、上级党委预审</a:t>
            </a:r>
            <a:endParaRPr lang="en-US" altLang="zh-CN" dirty="0" smtClean="0"/>
          </a:p>
          <a:p>
            <a:r>
              <a:rPr lang="en-US" altLang="zh-CN" dirty="0" smtClean="0"/>
              <a:t>14</a:t>
            </a:r>
            <a:r>
              <a:rPr lang="zh-CN" altLang="en-US" dirty="0" smtClean="0"/>
              <a:t>、填写入党志愿书</a:t>
            </a:r>
            <a:endParaRPr lang="en-US" altLang="zh-CN" dirty="0" smtClean="0"/>
          </a:p>
          <a:p>
            <a:r>
              <a:rPr lang="en-US" altLang="zh-CN" dirty="0" smtClean="0"/>
              <a:t>15</a:t>
            </a:r>
            <a:r>
              <a:rPr lang="zh-CN" altLang="en-US" dirty="0" smtClean="0"/>
              <a:t>、支部大会讨论</a:t>
            </a:r>
            <a:endParaRPr lang="en-US" altLang="zh-CN" dirty="0" smtClean="0"/>
          </a:p>
          <a:p>
            <a:r>
              <a:rPr lang="en-US" altLang="zh-CN" dirty="0" smtClean="0"/>
              <a:t>16</a:t>
            </a:r>
            <a:r>
              <a:rPr lang="zh-CN" altLang="en-US" dirty="0" smtClean="0"/>
              <a:t>、上级党委派人谈话</a:t>
            </a:r>
            <a:endParaRPr lang="en-US" altLang="zh-CN" dirty="0" smtClean="0"/>
          </a:p>
          <a:p>
            <a:r>
              <a:rPr lang="en-US" altLang="zh-CN" dirty="0" smtClean="0"/>
              <a:t>17</a:t>
            </a:r>
            <a:r>
              <a:rPr lang="zh-CN" altLang="en-US" dirty="0" smtClean="0"/>
              <a:t>、上级党委批准</a:t>
            </a:r>
            <a:endParaRPr lang="en-US" altLang="zh-CN" dirty="0" smtClean="0"/>
          </a:p>
          <a:p>
            <a:r>
              <a:rPr lang="en-US" altLang="zh-CN" dirty="0" smtClean="0"/>
              <a:t>18</a:t>
            </a:r>
            <a:r>
              <a:rPr lang="zh-CN" altLang="en-US" dirty="0" smtClean="0"/>
              <a:t>、再上一级党委组织部门备案</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12</a:t>
            </a:r>
            <a:r>
              <a:rPr lang="zh-CN" altLang="en-US" dirty="0" smtClean="0"/>
              <a:t>、支部委员会审查</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要求</a:t>
            </a:r>
            <a:r>
              <a:rPr lang="zh-CN" altLang="en-US" b="1" dirty="0" smtClean="0">
                <a:solidFill>
                  <a:srgbClr val="FF0000"/>
                </a:solidFill>
              </a:rPr>
              <a:t>：</a:t>
            </a:r>
            <a:endParaRPr lang="en-US" altLang="zh-CN" b="1" dirty="0" smtClean="0">
              <a:solidFill>
                <a:srgbClr val="FF0000"/>
              </a:solidFill>
            </a:endParaRPr>
          </a:p>
          <a:p>
            <a:pPr>
              <a:buFont typeface="Wingdings" pitchFamily="2" charset="2"/>
              <a:buChar char="Ø"/>
            </a:pPr>
            <a:r>
              <a:rPr lang="zh-CN" altLang="en-US" dirty="0" smtClean="0"/>
              <a:t>征求</a:t>
            </a:r>
            <a:r>
              <a:rPr lang="zh-CN" altLang="en-US" dirty="0" smtClean="0"/>
              <a:t>党员和群众的意见</a:t>
            </a:r>
            <a:r>
              <a:rPr lang="zh-CN" altLang="en-US" dirty="0" smtClean="0"/>
              <a:t>；</a:t>
            </a:r>
            <a:endParaRPr lang="en-US" altLang="zh-CN" dirty="0" smtClean="0"/>
          </a:p>
          <a:p>
            <a:pPr>
              <a:buFont typeface="Wingdings" pitchFamily="2" charset="2"/>
              <a:buChar char="Ø"/>
            </a:pPr>
            <a:r>
              <a:rPr lang="zh-CN" altLang="en-US" dirty="0" smtClean="0"/>
              <a:t>对</a:t>
            </a:r>
            <a:r>
              <a:rPr lang="zh-CN" altLang="en-US" dirty="0" smtClean="0"/>
              <a:t>发展对象进行严格审查</a:t>
            </a:r>
            <a:r>
              <a:rPr lang="zh-CN" altLang="en-US" dirty="0" smtClean="0"/>
              <a:t>；</a:t>
            </a:r>
            <a:endParaRPr lang="en-US" altLang="zh-CN" dirty="0" smtClean="0"/>
          </a:p>
          <a:p>
            <a:pPr>
              <a:buFont typeface="Wingdings" pitchFamily="2" charset="2"/>
              <a:buChar char="Ø"/>
            </a:pPr>
            <a:r>
              <a:rPr lang="zh-CN" altLang="en-US" dirty="0" smtClean="0"/>
              <a:t>集体</a:t>
            </a:r>
            <a:r>
              <a:rPr lang="zh-CN" altLang="en-US" dirty="0" smtClean="0"/>
              <a:t>讨论是否合格。</a:t>
            </a:r>
            <a:endParaRPr lang="en-US" altLang="zh-CN" dirty="0" smtClean="0"/>
          </a:p>
          <a:p>
            <a:r>
              <a:rPr lang="zh-CN" altLang="en-US" b="1" dirty="0" smtClean="0">
                <a:solidFill>
                  <a:srgbClr val="FF0000"/>
                </a:solidFill>
              </a:rPr>
              <a:t>材料：</a:t>
            </a:r>
            <a:r>
              <a:rPr lang="en-US" altLang="zh-CN" dirty="0" smtClean="0"/>
              <a:t>《</a:t>
            </a:r>
            <a:r>
              <a:rPr lang="zh-CN" altLang="en-US" dirty="0" smtClean="0"/>
              <a:t>发展党员预审请示</a:t>
            </a:r>
            <a:r>
              <a:rPr lang="en-US" altLang="zh-CN" dirty="0" smtClean="0"/>
              <a:t>》</a:t>
            </a:r>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一、申请入党</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、递交入党申请书</a:t>
            </a:r>
            <a:endParaRPr lang="en-US" altLang="zh-CN" dirty="0" smtClean="0"/>
          </a:p>
          <a:p>
            <a:r>
              <a:rPr lang="en-US" altLang="zh-CN" dirty="0" smtClean="0"/>
              <a:t>2</a:t>
            </a:r>
            <a:r>
              <a:rPr lang="zh-CN" altLang="en-US" dirty="0" smtClean="0"/>
              <a:t>、党组织派人谈话</a:t>
            </a:r>
            <a:endParaRPr lang="en-US" altLang="zh-CN"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13</a:t>
            </a:r>
            <a:r>
              <a:rPr lang="zh-CN" altLang="en-US" dirty="0" smtClean="0"/>
              <a:t>、上级党委预审</a:t>
            </a:r>
            <a:endParaRPr lang="zh-CN" altLang="en-US" dirty="0"/>
          </a:p>
        </p:txBody>
      </p:sp>
      <p:sp>
        <p:nvSpPr>
          <p:cNvPr id="3" name="内容占位符 2"/>
          <p:cNvSpPr>
            <a:spLocks noGrp="1"/>
          </p:cNvSpPr>
          <p:nvPr>
            <p:ph idx="1"/>
          </p:nvPr>
        </p:nvSpPr>
        <p:spPr/>
        <p:txBody>
          <a:bodyPr>
            <a:normAutofit lnSpcReduction="10000"/>
          </a:bodyPr>
          <a:lstStyle/>
          <a:p>
            <a:r>
              <a:rPr lang="zh-CN" altLang="en-US" b="1" dirty="0" smtClean="0">
                <a:solidFill>
                  <a:srgbClr val="FF0000"/>
                </a:solidFill>
              </a:rPr>
              <a:t>方式：</a:t>
            </a:r>
            <a:r>
              <a:rPr lang="zh-CN" altLang="en-US" dirty="0" smtClean="0"/>
              <a:t>审查发展对象条件、培养教育情况等；根据需要，听取执纪执法等部门意见。</a:t>
            </a:r>
            <a:endParaRPr lang="en-US" altLang="zh-CN" dirty="0" smtClean="0"/>
          </a:p>
          <a:p>
            <a:r>
              <a:rPr lang="zh-CN" altLang="en-US" b="1" dirty="0" smtClean="0">
                <a:solidFill>
                  <a:srgbClr val="FF0000"/>
                </a:solidFill>
              </a:rPr>
              <a:t>要求</a:t>
            </a:r>
            <a:r>
              <a:rPr lang="zh-CN" altLang="en-US" b="1" dirty="0" smtClean="0">
                <a:solidFill>
                  <a:srgbClr val="FF0000"/>
                </a:solidFill>
              </a:rPr>
              <a:t>：</a:t>
            </a:r>
            <a:endParaRPr lang="en-US" altLang="zh-CN" b="1" dirty="0" smtClean="0">
              <a:solidFill>
                <a:srgbClr val="FF0000"/>
              </a:solidFill>
            </a:endParaRPr>
          </a:p>
          <a:p>
            <a:pPr>
              <a:buFont typeface="Wingdings" pitchFamily="2" charset="2"/>
              <a:buChar char="Ø"/>
            </a:pPr>
            <a:r>
              <a:rPr lang="zh-CN" altLang="en-US" dirty="0" smtClean="0"/>
              <a:t>审查</a:t>
            </a:r>
            <a:r>
              <a:rPr lang="zh-CN" altLang="en-US" dirty="0" smtClean="0"/>
              <a:t>结果书面通知党支部</a:t>
            </a:r>
            <a:r>
              <a:rPr lang="zh-CN" altLang="en-US" dirty="0" smtClean="0"/>
              <a:t>；</a:t>
            </a:r>
            <a:endParaRPr lang="en-US" altLang="zh-CN" dirty="0" smtClean="0"/>
          </a:p>
          <a:p>
            <a:pPr>
              <a:buFont typeface="Wingdings" pitchFamily="2" charset="2"/>
              <a:buChar char="Ø"/>
            </a:pPr>
            <a:r>
              <a:rPr lang="zh-CN" altLang="en-US" dirty="0" smtClean="0"/>
              <a:t>向</a:t>
            </a:r>
            <a:r>
              <a:rPr lang="zh-CN" altLang="en-US" dirty="0" smtClean="0"/>
              <a:t>审查合格的发展对象发放</a:t>
            </a:r>
            <a:r>
              <a:rPr lang="en-US" altLang="zh-CN" dirty="0" smtClean="0"/>
              <a:t>《</a:t>
            </a:r>
            <a:r>
              <a:rPr lang="zh-CN" altLang="en-US" dirty="0" smtClean="0"/>
              <a:t>中国共产党入党志愿书</a:t>
            </a:r>
            <a:r>
              <a:rPr lang="en-US" altLang="zh-CN" dirty="0" smtClean="0"/>
              <a:t>》</a:t>
            </a:r>
            <a:r>
              <a:rPr lang="zh-CN" altLang="en-US" dirty="0" smtClean="0"/>
              <a:t>。</a:t>
            </a:r>
            <a:endParaRPr lang="en-US" altLang="zh-CN" dirty="0" smtClean="0"/>
          </a:p>
          <a:p>
            <a:r>
              <a:rPr lang="zh-CN" altLang="en-US" b="1" dirty="0" smtClean="0">
                <a:solidFill>
                  <a:srgbClr val="FF0000"/>
                </a:solidFill>
              </a:rPr>
              <a:t>注意：</a:t>
            </a:r>
            <a:r>
              <a:rPr lang="zh-CN" altLang="en-US" dirty="0" smtClean="0"/>
              <a:t>发展对象未来</a:t>
            </a:r>
            <a:r>
              <a:rPr lang="en-US" altLang="zh-CN" dirty="0" smtClean="0"/>
              <a:t>3</a:t>
            </a:r>
            <a:r>
              <a:rPr lang="zh-CN" altLang="en-US" dirty="0" smtClean="0"/>
              <a:t>个月内将离开工作、学习单位的，一般不办理接收预备党员手续。</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14</a:t>
            </a:r>
            <a:r>
              <a:rPr lang="zh-CN" altLang="en-US" dirty="0" smtClean="0"/>
              <a:t>、填写入党志愿书</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要求：</a:t>
            </a:r>
            <a:r>
              <a:rPr lang="zh-CN" altLang="en-US" dirty="0" smtClean="0"/>
              <a:t>在入党介绍人指导下，由本人按照要求如实填写。</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入党志愿书写法</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标题：居中写“入党志愿书”</a:t>
            </a:r>
            <a:endParaRPr lang="en-US" altLang="zh-CN" dirty="0" smtClean="0"/>
          </a:p>
          <a:p>
            <a:r>
              <a:rPr lang="zh-CN" altLang="en-US" dirty="0" smtClean="0"/>
              <a:t>正文：</a:t>
            </a:r>
            <a:endParaRPr lang="en-US" altLang="zh-CN" dirty="0" smtClean="0"/>
          </a:p>
          <a:p>
            <a:r>
              <a:rPr lang="zh-CN" altLang="en-US" dirty="0" smtClean="0"/>
              <a:t>（</a:t>
            </a:r>
            <a:r>
              <a:rPr lang="en-US" altLang="zh-CN" dirty="0" smtClean="0"/>
              <a:t>1</a:t>
            </a:r>
            <a:r>
              <a:rPr lang="zh-CN" altLang="en-US" dirty="0" smtClean="0"/>
              <a:t>）对党的态度</a:t>
            </a:r>
            <a:endParaRPr lang="en-US" altLang="zh-CN" dirty="0" smtClean="0"/>
          </a:p>
          <a:p>
            <a:r>
              <a:rPr lang="zh-CN" altLang="en-US" dirty="0" smtClean="0"/>
              <a:t>（</a:t>
            </a:r>
            <a:r>
              <a:rPr lang="en-US" altLang="zh-CN" dirty="0" smtClean="0"/>
              <a:t>2</a:t>
            </a:r>
            <a:r>
              <a:rPr lang="zh-CN" altLang="en-US" dirty="0" smtClean="0"/>
              <a:t>）对党的认识</a:t>
            </a:r>
            <a:endParaRPr lang="en-US" altLang="zh-CN" dirty="0" smtClean="0"/>
          </a:p>
          <a:p>
            <a:r>
              <a:rPr lang="zh-CN" altLang="en-US" dirty="0" smtClean="0"/>
              <a:t>（</a:t>
            </a:r>
            <a:r>
              <a:rPr lang="en-US" altLang="zh-CN" dirty="0" smtClean="0"/>
              <a:t>3</a:t>
            </a:r>
            <a:r>
              <a:rPr lang="zh-CN" altLang="en-US" dirty="0" smtClean="0"/>
              <a:t>）入党动机、目的</a:t>
            </a:r>
            <a:endParaRPr lang="en-US" altLang="zh-CN" dirty="0" smtClean="0"/>
          </a:p>
          <a:p>
            <a:r>
              <a:rPr lang="zh-CN" altLang="en-US" dirty="0" smtClean="0"/>
              <a:t>（</a:t>
            </a:r>
            <a:r>
              <a:rPr lang="en-US" altLang="zh-CN" dirty="0" smtClean="0"/>
              <a:t>4</a:t>
            </a:r>
            <a:r>
              <a:rPr lang="zh-CN" altLang="en-US" dirty="0" smtClean="0"/>
              <a:t>）自己的优缺点</a:t>
            </a:r>
            <a:endParaRPr lang="en-US" altLang="zh-CN" dirty="0" smtClean="0"/>
          </a:p>
          <a:p>
            <a:r>
              <a:rPr lang="zh-CN" altLang="en-US" dirty="0" smtClean="0"/>
              <a:t>（</a:t>
            </a:r>
            <a:r>
              <a:rPr lang="en-US" altLang="zh-CN" dirty="0" smtClean="0"/>
              <a:t>5</a:t>
            </a:r>
            <a:r>
              <a:rPr lang="zh-CN" altLang="en-US" dirty="0" smtClean="0"/>
              <a:t>）入党的决心（表明自己有不被接受的思想准备、进一步努力的打算）</a:t>
            </a:r>
            <a:endParaRPr lang="en-US" altLang="zh-CN" dirty="0" smtClean="0"/>
          </a:p>
          <a:p>
            <a:r>
              <a:rPr lang="zh-CN" altLang="en-US" dirty="0" smtClean="0"/>
              <a:t>署名和日期</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15</a:t>
            </a:r>
            <a:r>
              <a:rPr lang="zh-CN" altLang="en-US" dirty="0" smtClean="0"/>
              <a:t>、支部大会讨论</a:t>
            </a:r>
            <a:endParaRPr lang="zh-CN" altLang="en-US" dirty="0"/>
          </a:p>
        </p:txBody>
      </p:sp>
      <p:sp>
        <p:nvSpPr>
          <p:cNvPr id="3" name="内容占位符 2"/>
          <p:cNvSpPr>
            <a:spLocks noGrp="1"/>
          </p:cNvSpPr>
          <p:nvPr>
            <p:ph idx="1"/>
          </p:nvPr>
        </p:nvSpPr>
        <p:spPr/>
        <p:txBody>
          <a:bodyPr>
            <a:normAutofit fontScale="85000" lnSpcReduction="10000"/>
          </a:bodyPr>
          <a:lstStyle/>
          <a:p>
            <a:r>
              <a:rPr lang="zh-CN" altLang="en-US" b="1" dirty="0" smtClean="0">
                <a:solidFill>
                  <a:srgbClr val="FF0000"/>
                </a:solidFill>
              </a:rPr>
              <a:t>程序：</a:t>
            </a:r>
            <a:endParaRPr lang="en-US" altLang="zh-CN" b="1" dirty="0" smtClean="0">
              <a:solidFill>
                <a:srgbClr val="FF0000"/>
              </a:solidFill>
            </a:endParaRPr>
          </a:p>
          <a:p>
            <a:pPr>
              <a:buFont typeface="Wingdings" pitchFamily="2" charset="2"/>
              <a:buChar char="Ø"/>
            </a:pPr>
            <a:r>
              <a:rPr lang="zh-CN" altLang="en-US" dirty="0" smtClean="0"/>
              <a:t>（</a:t>
            </a:r>
            <a:r>
              <a:rPr lang="en-US" altLang="zh-CN" dirty="0" smtClean="0"/>
              <a:t>1</a:t>
            </a:r>
            <a:r>
              <a:rPr lang="zh-CN" altLang="en-US" dirty="0" smtClean="0"/>
              <a:t>）发展对象汇报个人情况；</a:t>
            </a:r>
            <a:endParaRPr lang="en-US" altLang="zh-CN" dirty="0" smtClean="0"/>
          </a:p>
          <a:p>
            <a:pPr>
              <a:buFont typeface="Wingdings" pitchFamily="2" charset="2"/>
              <a:buChar char="Ø"/>
            </a:pPr>
            <a:r>
              <a:rPr lang="zh-CN" altLang="en-US" dirty="0" smtClean="0"/>
              <a:t>（</a:t>
            </a:r>
            <a:r>
              <a:rPr lang="en-US" altLang="zh-CN" dirty="0" smtClean="0"/>
              <a:t>2</a:t>
            </a:r>
            <a:r>
              <a:rPr lang="zh-CN" altLang="en-US" dirty="0" smtClean="0"/>
              <a:t>）入党介绍人介绍发展对象有关情况、表明意见；</a:t>
            </a:r>
            <a:endParaRPr lang="en-US" altLang="zh-CN" dirty="0" smtClean="0"/>
          </a:p>
          <a:p>
            <a:pPr>
              <a:buFont typeface="Wingdings" pitchFamily="2" charset="2"/>
              <a:buChar char="Ø"/>
            </a:pPr>
            <a:r>
              <a:rPr lang="zh-CN" altLang="en-US" dirty="0" smtClean="0"/>
              <a:t>（</a:t>
            </a:r>
            <a:r>
              <a:rPr lang="en-US" altLang="zh-CN" dirty="0" smtClean="0"/>
              <a:t>3</a:t>
            </a:r>
            <a:r>
              <a:rPr lang="zh-CN" altLang="en-US" dirty="0" smtClean="0"/>
              <a:t>）支部委员会报告审查情况；</a:t>
            </a:r>
            <a:endParaRPr lang="en-US" altLang="zh-CN" dirty="0" smtClean="0"/>
          </a:p>
          <a:p>
            <a:pPr>
              <a:buFont typeface="Wingdings" pitchFamily="2" charset="2"/>
              <a:buChar char="Ø"/>
            </a:pPr>
            <a:r>
              <a:rPr lang="zh-CN" altLang="en-US" dirty="0" smtClean="0"/>
              <a:t>（</a:t>
            </a:r>
            <a:r>
              <a:rPr lang="en-US" altLang="zh-CN" dirty="0" smtClean="0"/>
              <a:t>4</a:t>
            </a:r>
            <a:r>
              <a:rPr lang="zh-CN" altLang="en-US" dirty="0" smtClean="0"/>
              <a:t>）与会党员充分讨论、投票表决。</a:t>
            </a:r>
            <a:endParaRPr lang="en-US" altLang="zh-CN" dirty="0" smtClean="0"/>
          </a:p>
          <a:p>
            <a:r>
              <a:rPr lang="zh-CN" altLang="en-US" b="1" dirty="0" smtClean="0">
                <a:solidFill>
                  <a:srgbClr val="FF0000"/>
                </a:solidFill>
              </a:rPr>
              <a:t>注意：</a:t>
            </a:r>
            <a:r>
              <a:rPr lang="zh-CN" altLang="en-US" dirty="0" smtClean="0"/>
              <a:t>有表决权的到会人数必须超过应到会有表决权人数的半数，才能开会；赞成人数超过应到会有表决权的正式党员的半数，方可通过。讨论两个以上发展对象入党时，要逐个讨论和表决。</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支部大会接收预备党员的程序</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a:t>
            </a:r>
            <a:r>
              <a:rPr lang="en-US" altLang="zh-CN" dirty="0" smtClean="0"/>
              <a:t>1</a:t>
            </a:r>
            <a:r>
              <a:rPr lang="zh-CN" altLang="en-US" dirty="0" smtClean="0"/>
              <a:t>）入党积极分子介绍个人情况（白表内容）</a:t>
            </a:r>
            <a:endParaRPr lang="en-US" altLang="zh-CN" dirty="0" smtClean="0"/>
          </a:p>
          <a:p>
            <a:r>
              <a:rPr lang="zh-CN" altLang="en-US" dirty="0" smtClean="0"/>
              <a:t>（</a:t>
            </a:r>
            <a:r>
              <a:rPr lang="en-US" altLang="zh-CN" dirty="0" smtClean="0"/>
              <a:t>2</a:t>
            </a:r>
            <a:r>
              <a:rPr lang="zh-CN" altLang="en-US" dirty="0" smtClean="0"/>
              <a:t>）入党联系人介绍积极分子的情况。</a:t>
            </a:r>
            <a:endParaRPr lang="en-US" altLang="zh-CN" dirty="0" smtClean="0"/>
          </a:p>
          <a:p>
            <a:r>
              <a:rPr lang="zh-CN" altLang="en-US" dirty="0" smtClean="0"/>
              <a:t>（</a:t>
            </a:r>
            <a:r>
              <a:rPr lang="en-US" altLang="zh-CN" dirty="0" smtClean="0"/>
              <a:t>3</a:t>
            </a:r>
            <a:r>
              <a:rPr lang="zh-CN" altLang="en-US" dirty="0" smtClean="0"/>
              <a:t>）入党积极分子详细介绍个人情况（自传）</a:t>
            </a:r>
            <a:endParaRPr lang="en-US" altLang="zh-CN" dirty="0" smtClean="0"/>
          </a:p>
          <a:p>
            <a:r>
              <a:rPr lang="zh-CN" altLang="en-US" dirty="0" smtClean="0"/>
              <a:t>（</a:t>
            </a:r>
            <a:r>
              <a:rPr lang="en-US" altLang="zh-CN" dirty="0" smtClean="0"/>
              <a:t>4</a:t>
            </a:r>
            <a:r>
              <a:rPr lang="zh-CN" altLang="en-US" dirty="0" smtClean="0"/>
              <a:t>）组织委员宣读函调、群众调查结果</a:t>
            </a:r>
            <a:endParaRPr lang="en-US" altLang="zh-CN" dirty="0" smtClean="0"/>
          </a:p>
          <a:p>
            <a:r>
              <a:rPr lang="zh-CN" altLang="en-US" dirty="0" smtClean="0"/>
              <a:t>（</a:t>
            </a:r>
            <a:r>
              <a:rPr lang="en-US" altLang="zh-CN" dirty="0" smtClean="0"/>
              <a:t>5</a:t>
            </a:r>
            <a:r>
              <a:rPr lang="zh-CN" altLang="en-US" dirty="0" smtClean="0"/>
              <a:t>）与会党员发表对积极分子的意见</a:t>
            </a:r>
            <a:endParaRPr lang="en-US" altLang="zh-CN" dirty="0" smtClean="0"/>
          </a:p>
          <a:p>
            <a:r>
              <a:rPr lang="zh-CN" altLang="en-US" dirty="0" smtClean="0"/>
              <a:t>（</a:t>
            </a:r>
            <a:r>
              <a:rPr lang="en-US" altLang="zh-CN" dirty="0" smtClean="0"/>
              <a:t>6</a:t>
            </a:r>
            <a:r>
              <a:rPr lang="zh-CN" altLang="en-US" dirty="0" smtClean="0"/>
              <a:t>）与会正式党员表决</a:t>
            </a:r>
            <a:endParaRPr lang="en-US" altLang="zh-CN" dirty="0" smtClean="0"/>
          </a:p>
          <a:p>
            <a:r>
              <a:rPr lang="zh-CN" altLang="en-US" dirty="0" smtClean="0"/>
              <a:t>（</a:t>
            </a:r>
            <a:r>
              <a:rPr lang="en-US" altLang="zh-CN" dirty="0" smtClean="0"/>
              <a:t>7</a:t>
            </a:r>
            <a:r>
              <a:rPr lang="zh-CN" altLang="en-US" dirty="0" smtClean="0"/>
              <a:t>）宣布支部决议</a:t>
            </a:r>
            <a:endParaRPr lang="en-US" altLang="zh-CN" dirty="0" smtClean="0"/>
          </a:p>
          <a:p>
            <a:r>
              <a:rPr lang="zh-CN" altLang="en-US" dirty="0" smtClean="0"/>
              <a:t>（</a:t>
            </a:r>
            <a:r>
              <a:rPr lang="en-US" altLang="zh-CN" dirty="0" smtClean="0"/>
              <a:t>8</a:t>
            </a:r>
            <a:r>
              <a:rPr lang="zh-CN" altLang="en-US" dirty="0" smtClean="0"/>
              <a:t>）积极分子表态</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支部表决</a:t>
            </a:r>
            <a:endParaRPr lang="zh-CN" altLang="en-US" dirty="0"/>
          </a:p>
        </p:txBody>
      </p:sp>
      <p:sp>
        <p:nvSpPr>
          <p:cNvPr id="3" name="内容占位符 2"/>
          <p:cNvSpPr>
            <a:spLocks noGrp="1"/>
          </p:cNvSpPr>
          <p:nvPr>
            <p:ph idx="1"/>
          </p:nvPr>
        </p:nvSpPr>
        <p:spPr/>
        <p:txBody>
          <a:bodyPr/>
          <a:lstStyle/>
          <a:p>
            <a:r>
              <a:rPr lang="en-US" altLang="zh-CN" dirty="0" smtClean="0"/>
              <a:t>《</a:t>
            </a:r>
            <a:r>
              <a:rPr lang="zh-CN" altLang="en-US" dirty="0" smtClean="0"/>
              <a:t>吸收新党员表决票</a:t>
            </a:r>
            <a:r>
              <a:rPr lang="en-US" altLang="zh-CN" dirty="0" smtClean="0"/>
              <a:t>》</a:t>
            </a:r>
            <a:r>
              <a:rPr lang="zh-CN" altLang="en-US" dirty="0" smtClean="0"/>
              <a:t>（党总支保存</a:t>
            </a:r>
            <a:r>
              <a:rPr lang="en-US" altLang="zh-CN" dirty="0" smtClean="0"/>
              <a:t>5</a:t>
            </a:r>
            <a:r>
              <a:rPr lang="zh-CN" altLang="en-US" dirty="0" smtClean="0"/>
              <a:t>年）</a:t>
            </a:r>
            <a:endParaRPr lang="en-US" altLang="zh-CN" dirty="0" smtClean="0"/>
          </a:p>
          <a:p>
            <a:r>
              <a:rPr lang="en-US" altLang="zh-CN" dirty="0" smtClean="0"/>
              <a:t>《</a:t>
            </a:r>
            <a:r>
              <a:rPr lang="zh-CN" altLang="en-US" dirty="0" smtClean="0"/>
              <a:t>吸收新党员表决汇总票</a:t>
            </a:r>
            <a:r>
              <a:rPr lang="en-US" altLang="zh-CN" dirty="0" smtClean="0"/>
              <a:t>》</a:t>
            </a:r>
            <a:r>
              <a:rPr lang="zh-CN" altLang="en-US" dirty="0" smtClean="0"/>
              <a:t>（党总支保存</a:t>
            </a:r>
            <a:r>
              <a:rPr lang="en-US" altLang="zh-CN" dirty="0" smtClean="0"/>
              <a:t>5</a:t>
            </a:r>
            <a:r>
              <a:rPr lang="zh-CN" altLang="en-US" dirty="0" smtClean="0"/>
              <a:t>年）</a:t>
            </a:r>
            <a:endParaRPr lang="en-US" altLang="zh-CN" dirty="0" smtClean="0"/>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自传写法</a:t>
            </a:r>
            <a:endParaRPr lang="zh-CN" altLang="en-US" dirty="0"/>
          </a:p>
        </p:txBody>
      </p:sp>
      <p:sp>
        <p:nvSpPr>
          <p:cNvPr id="3" name="内容占位符 2"/>
          <p:cNvSpPr>
            <a:spLocks noGrp="1"/>
          </p:cNvSpPr>
          <p:nvPr>
            <p:ph idx="1"/>
          </p:nvPr>
        </p:nvSpPr>
        <p:spPr/>
        <p:txBody>
          <a:bodyPr>
            <a:normAutofit fontScale="92500"/>
          </a:bodyPr>
          <a:lstStyle/>
          <a:p>
            <a:r>
              <a:rPr lang="zh-CN" altLang="en-US" dirty="0" smtClean="0"/>
              <a:t>格式：</a:t>
            </a:r>
            <a:endParaRPr lang="en-US" altLang="zh-CN" dirty="0" smtClean="0"/>
          </a:p>
          <a:p>
            <a:r>
              <a:rPr lang="zh-CN" altLang="en-US" dirty="0" smtClean="0"/>
              <a:t>（</a:t>
            </a:r>
            <a:r>
              <a:rPr lang="en-US" altLang="zh-CN" dirty="0" smtClean="0"/>
              <a:t>1</a:t>
            </a:r>
            <a:r>
              <a:rPr lang="zh-CN" altLang="en-US" dirty="0" smtClean="0"/>
              <a:t>）标题：居中写“自传”</a:t>
            </a:r>
            <a:endParaRPr lang="en-US" altLang="zh-CN" dirty="0" smtClean="0"/>
          </a:p>
          <a:p>
            <a:r>
              <a:rPr lang="zh-CN" altLang="en-US" dirty="0" smtClean="0"/>
              <a:t>（</a:t>
            </a:r>
            <a:r>
              <a:rPr lang="en-US" altLang="zh-CN" dirty="0" smtClean="0"/>
              <a:t>2</a:t>
            </a:r>
            <a:r>
              <a:rPr lang="zh-CN" altLang="en-US" dirty="0" smtClean="0"/>
              <a:t>）正文：</a:t>
            </a:r>
            <a:endParaRPr lang="en-US" altLang="zh-CN" dirty="0" smtClean="0"/>
          </a:p>
          <a:p>
            <a:pPr>
              <a:buFont typeface="Wingdings" pitchFamily="2" charset="2"/>
              <a:buChar char="Ø"/>
            </a:pPr>
            <a:r>
              <a:rPr lang="zh-CN" altLang="en-US" dirty="0" smtClean="0"/>
              <a:t>个人成长经历，一般从小学开始；</a:t>
            </a:r>
            <a:endParaRPr lang="en-US" altLang="zh-CN" dirty="0" smtClean="0"/>
          </a:p>
          <a:p>
            <a:pPr>
              <a:buFont typeface="Wingdings" pitchFamily="2" charset="2"/>
              <a:buChar char="Ø"/>
            </a:pPr>
            <a:r>
              <a:rPr lang="zh-CN" altLang="en-US" dirty="0" smtClean="0"/>
              <a:t>个人思想演变过程。这是自传主体部分。一般结合成长过程，分阶段写明思想演变过程；</a:t>
            </a:r>
            <a:endParaRPr lang="en-US" altLang="zh-CN" dirty="0" smtClean="0"/>
          </a:p>
          <a:p>
            <a:pPr>
              <a:buFont typeface="Wingdings" pitchFamily="2" charset="2"/>
              <a:buChar char="Ø"/>
            </a:pPr>
            <a:r>
              <a:rPr lang="zh-CN" altLang="en-US" dirty="0" smtClean="0"/>
              <a:t>家庭主要成员、主要社会关系。</a:t>
            </a:r>
            <a:endParaRPr lang="en-US" altLang="zh-CN" dirty="0" smtClean="0"/>
          </a:p>
          <a:p>
            <a:r>
              <a:rPr lang="zh-CN" altLang="en-US" dirty="0" smtClean="0"/>
              <a:t>（</a:t>
            </a:r>
            <a:r>
              <a:rPr lang="en-US" altLang="zh-CN" dirty="0" smtClean="0"/>
              <a:t>3</a:t>
            </a:r>
            <a:r>
              <a:rPr lang="zh-CN" altLang="en-US" dirty="0" smtClean="0"/>
              <a:t>）结尾：署名、注明日期。</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16</a:t>
            </a:r>
            <a:r>
              <a:rPr lang="zh-CN" altLang="en-US" dirty="0" smtClean="0"/>
              <a:t>、上级党委派人谈话</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时间：</a:t>
            </a:r>
            <a:r>
              <a:rPr lang="zh-CN" altLang="en-US" dirty="0" smtClean="0"/>
              <a:t>党委批准前。</a:t>
            </a:r>
            <a:endParaRPr lang="en-US" altLang="zh-CN" dirty="0" smtClean="0"/>
          </a:p>
          <a:p>
            <a:r>
              <a:rPr lang="zh-CN" altLang="en-US" b="1" dirty="0" smtClean="0">
                <a:solidFill>
                  <a:srgbClr val="FF0000"/>
                </a:solidFill>
              </a:rPr>
              <a:t>人员：</a:t>
            </a:r>
            <a:r>
              <a:rPr lang="zh-CN" altLang="en-US" dirty="0" smtClean="0"/>
              <a:t>党委委员或组织委员</a:t>
            </a:r>
            <a:endParaRPr lang="en-US" altLang="zh-CN" dirty="0" smtClean="0"/>
          </a:p>
          <a:p>
            <a:r>
              <a:rPr lang="zh-CN" altLang="en-US" b="1" dirty="0" smtClean="0">
                <a:solidFill>
                  <a:srgbClr val="FF0000"/>
                </a:solidFill>
              </a:rPr>
              <a:t>目的：</a:t>
            </a:r>
            <a:r>
              <a:rPr lang="zh-CN" altLang="en-US" dirty="0" smtClean="0"/>
              <a:t>作进一步了解，并帮助发展对象提高对党的认识。</a:t>
            </a:r>
            <a:endParaRPr lang="en-US" altLang="zh-CN" dirty="0" smtClean="0"/>
          </a:p>
          <a:p>
            <a:r>
              <a:rPr lang="zh-CN" altLang="en-US" b="1" dirty="0" smtClean="0">
                <a:solidFill>
                  <a:srgbClr val="FF0000"/>
                </a:solidFill>
              </a:rPr>
              <a:t>要求：</a:t>
            </a:r>
            <a:r>
              <a:rPr lang="zh-CN" altLang="en-US" dirty="0" smtClean="0"/>
              <a:t>谈话人应当将谈话情况和自己对发展对象能否入党的意见，如实填写在</a:t>
            </a:r>
            <a:r>
              <a:rPr lang="en-US" altLang="zh-CN" dirty="0" smtClean="0"/>
              <a:t>《</a:t>
            </a:r>
            <a:r>
              <a:rPr lang="zh-CN" altLang="en-US" dirty="0" smtClean="0"/>
              <a:t>中国共产党入党志愿书</a:t>
            </a:r>
            <a:r>
              <a:rPr lang="en-US" altLang="zh-CN" dirty="0" smtClean="0"/>
              <a:t>》</a:t>
            </a:r>
            <a:r>
              <a:rPr lang="zh-CN" altLang="en-US" dirty="0" smtClean="0"/>
              <a:t>上，并向党委汇报。</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17</a:t>
            </a:r>
            <a:r>
              <a:rPr lang="zh-CN" altLang="en-US" dirty="0" smtClean="0"/>
              <a:t>、上级党委批准</a:t>
            </a:r>
            <a:endParaRPr lang="zh-CN" altLang="en-US" dirty="0"/>
          </a:p>
        </p:txBody>
      </p:sp>
      <p:sp>
        <p:nvSpPr>
          <p:cNvPr id="3" name="内容占位符 2"/>
          <p:cNvSpPr>
            <a:spLocks noGrp="1"/>
          </p:cNvSpPr>
          <p:nvPr>
            <p:ph idx="1"/>
          </p:nvPr>
        </p:nvSpPr>
        <p:spPr/>
        <p:txBody>
          <a:bodyPr>
            <a:normAutofit lnSpcReduction="10000"/>
          </a:bodyPr>
          <a:lstStyle/>
          <a:p>
            <a:r>
              <a:rPr lang="zh-CN" altLang="en-US" b="1" dirty="0" smtClean="0">
                <a:solidFill>
                  <a:srgbClr val="FF0000"/>
                </a:solidFill>
              </a:rPr>
              <a:t>内容：</a:t>
            </a:r>
            <a:r>
              <a:rPr lang="zh-CN" altLang="en-US" dirty="0" smtClean="0"/>
              <a:t>是否具备党员条件、入党手续是否完备。</a:t>
            </a:r>
            <a:endParaRPr lang="en-US" altLang="zh-CN" dirty="0" smtClean="0"/>
          </a:p>
          <a:p>
            <a:r>
              <a:rPr lang="zh-CN" altLang="en-US" b="1" dirty="0" smtClean="0">
                <a:solidFill>
                  <a:srgbClr val="FF0000"/>
                </a:solidFill>
              </a:rPr>
              <a:t>要求：</a:t>
            </a:r>
            <a:r>
              <a:rPr lang="zh-CN" altLang="en-US" dirty="0" smtClean="0"/>
              <a:t>集体讨论和表决。两个以上发展对象应当逐个审议和表决。</a:t>
            </a:r>
            <a:endParaRPr lang="en-US" altLang="zh-CN" dirty="0" smtClean="0"/>
          </a:p>
          <a:p>
            <a:r>
              <a:rPr lang="zh-CN" altLang="en-US" b="1" dirty="0" smtClean="0">
                <a:solidFill>
                  <a:srgbClr val="FF0000"/>
                </a:solidFill>
              </a:rPr>
              <a:t>时间：</a:t>
            </a:r>
            <a:r>
              <a:rPr lang="en-US" altLang="zh-CN" dirty="0" smtClean="0"/>
              <a:t>3</a:t>
            </a:r>
            <a:r>
              <a:rPr lang="zh-CN" altLang="en-US" dirty="0" smtClean="0"/>
              <a:t>个月内，特殊情况不超过</a:t>
            </a:r>
            <a:r>
              <a:rPr lang="en-US" altLang="zh-CN" dirty="0" smtClean="0"/>
              <a:t>6</a:t>
            </a:r>
            <a:r>
              <a:rPr lang="zh-CN" altLang="en-US" dirty="0" smtClean="0"/>
              <a:t>个月。</a:t>
            </a:r>
            <a:endParaRPr lang="en-US" altLang="zh-CN" dirty="0" smtClean="0"/>
          </a:p>
          <a:p>
            <a:r>
              <a:rPr lang="zh-CN" altLang="en-US" b="1" dirty="0" smtClean="0">
                <a:solidFill>
                  <a:srgbClr val="FF0000"/>
                </a:solidFill>
              </a:rPr>
              <a:t>注意：</a:t>
            </a:r>
            <a:r>
              <a:rPr lang="zh-CN" altLang="en-US" dirty="0" smtClean="0"/>
              <a:t>党总支、乡镇（街道）所属的基层党委以及党组不能审批预备党员。除另有规定外，临时党组织不能接收、审批预备党员。</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18</a:t>
            </a:r>
            <a:r>
              <a:rPr lang="zh-CN" altLang="en-US" dirty="0" smtClean="0"/>
              <a:t>、再上一级党委组织部门备案</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目的</a:t>
            </a:r>
            <a:r>
              <a:rPr lang="zh-CN" altLang="en-US" b="1" dirty="0" smtClean="0">
                <a:solidFill>
                  <a:srgbClr val="FF0000"/>
                </a:solidFill>
              </a:rPr>
              <a:t>：</a:t>
            </a:r>
            <a:endParaRPr lang="en-US" altLang="zh-CN" b="1" dirty="0" smtClean="0">
              <a:solidFill>
                <a:srgbClr val="FF0000"/>
              </a:solidFill>
            </a:endParaRPr>
          </a:p>
          <a:p>
            <a:pPr>
              <a:buFont typeface="Wingdings" pitchFamily="2" charset="2"/>
              <a:buChar char="Ø"/>
            </a:pPr>
            <a:r>
              <a:rPr lang="zh-CN" altLang="en-US" dirty="0" smtClean="0"/>
              <a:t>掌握</a:t>
            </a:r>
            <a:r>
              <a:rPr lang="zh-CN" altLang="en-US" dirty="0" smtClean="0"/>
              <a:t>预备党员结构、分布、质量等情况</a:t>
            </a:r>
            <a:r>
              <a:rPr lang="zh-CN" altLang="en-US" dirty="0" smtClean="0"/>
              <a:t>；</a:t>
            </a:r>
            <a:endParaRPr lang="en-US" altLang="zh-CN" dirty="0" smtClean="0"/>
          </a:p>
          <a:p>
            <a:pPr>
              <a:buFont typeface="Wingdings" pitchFamily="2" charset="2"/>
              <a:buChar char="Ø"/>
            </a:pPr>
            <a:r>
              <a:rPr lang="zh-CN" altLang="en-US" dirty="0" smtClean="0"/>
              <a:t>发现</a:t>
            </a:r>
            <a:r>
              <a:rPr lang="zh-CN" altLang="en-US" dirty="0" smtClean="0"/>
              <a:t>问题，及时解决。</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、递交入党申请书</a:t>
            </a:r>
            <a:endParaRPr lang="zh-CN" altLang="en-US" dirty="0"/>
          </a:p>
        </p:txBody>
      </p:sp>
      <p:sp>
        <p:nvSpPr>
          <p:cNvPr id="3" name="内容占位符 2"/>
          <p:cNvSpPr>
            <a:spLocks noGrp="1"/>
          </p:cNvSpPr>
          <p:nvPr>
            <p:ph idx="1"/>
          </p:nvPr>
        </p:nvSpPr>
        <p:spPr/>
        <p:txBody>
          <a:bodyPr>
            <a:normAutofit fontScale="92500"/>
          </a:bodyPr>
          <a:lstStyle/>
          <a:p>
            <a:r>
              <a:rPr lang="zh-CN" altLang="en-US" b="1" dirty="0">
                <a:solidFill>
                  <a:srgbClr val="FF0000"/>
                </a:solidFill>
              </a:rPr>
              <a:t>条件：</a:t>
            </a:r>
            <a:r>
              <a:rPr lang="zh-CN" altLang="en-US" dirty="0" smtClean="0"/>
              <a:t>年满</a:t>
            </a:r>
            <a:r>
              <a:rPr lang="en-US" altLang="zh-CN" dirty="0" smtClean="0"/>
              <a:t>18</a:t>
            </a:r>
            <a:r>
              <a:rPr lang="zh-CN" altLang="en-US" dirty="0" smtClean="0"/>
              <a:t>岁的中国公民；承认</a:t>
            </a:r>
            <a:r>
              <a:rPr lang="zh-CN" altLang="en-US" dirty="0"/>
              <a:t>党的纲领</a:t>
            </a:r>
            <a:r>
              <a:rPr lang="zh-CN" altLang="en-US" dirty="0" smtClean="0"/>
              <a:t>和章程；愿意参加党的一个组织并在其中积极工作；执行党的决议；按期交纳党费的。</a:t>
            </a:r>
            <a:endParaRPr lang="en-US" altLang="zh-CN" dirty="0" smtClean="0"/>
          </a:p>
          <a:p>
            <a:r>
              <a:rPr lang="zh-CN" altLang="en-US" b="1" dirty="0">
                <a:solidFill>
                  <a:srgbClr val="FF0000"/>
                </a:solidFill>
              </a:rPr>
              <a:t>要求：</a:t>
            </a:r>
            <a:r>
              <a:rPr lang="zh-CN" altLang="en-US" dirty="0" smtClean="0"/>
              <a:t>向工作和学习所在单位党组织提出入党申请；没有工作和学习单位或工作和学习单位没有建立党组织的，向居住地党组织提出申请；流动人员还可以向单位所在地党组织或单位主管部门党组织、流动党员党组织提出入党申请</a:t>
            </a:r>
            <a:endParaRPr lang="en-US" altLang="zh-CN" dirty="0" smtClean="0"/>
          </a:p>
          <a:p>
            <a:r>
              <a:rPr lang="zh-CN" altLang="en-US" b="1" dirty="0" smtClean="0">
                <a:solidFill>
                  <a:srgbClr val="FF0000"/>
                </a:solidFill>
              </a:rPr>
              <a:t>注意：</a:t>
            </a:r>
            <a:r>
              <a:rPr lang="zh-CN" altLang="en-US" dirty="0" smtClean="0"/>
              <a:t>本人提出；书面申请</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转预备要准备的材料</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1</a:t>
            </a:r>
            <a:r>
              <a:rPr lang="zh-CN" altLang="en-US" dirty="0" smtClean="0"/>
              <a:t>、申请书一份</a:t>
            </a:r>
            <a:endParaRPr lang="en-US" altLang="zh-CN" dirty="0" smtClean="0"/>
          </a:p>
          <a:p>
            <a:r>
              <a:rPr lang="en-US" altLang="zh-CN" dirty="0" smtClean="0"/>
              <a:t>2</a:t>
            </a:r>
            <a:r>
              <a:rPr lang="zh-CN" altLang="en-US" dirty="0" smtClean="0"/>
              <a:t>、思想汇报</a:t>
            </a:r>
            <a:r>
              <a:rPr lang="en-US" altLang="zh-CN" dirty="0" smtClean="0"/>
              <a:t>4</a:t>
            </a:r>
            <a:r>
              <a:rPr lang="zh-CN" altLang="en-US" dirty="0" smtClean="0"/>
              <a:t>份（至少）</a:t>
            </a:r>
            <a:endParaRPr lang="en-US" altLang="zh-CN" dirty="0" smtClean="0"/>
          </a:p>
          <a:p>
            <a:r>
              <a:rPr lang="en-US" altLang="zh-CN" dirty="0" smtClean="0"/>
              <a:t>3</a:t>
            </a:r>
            <a:r>
              <a:rPr lang="zh-CN" altLang="en-US" dirty="0" smtClean="0"/>
              <a:t>、党校结业证书一份</a:t>
            </a:r>
            <a:endParaRPr lang="en-US" altLang="zh-CN" dirty="0" smtClean="0"/>
          </a:p>
          <a:p>
            <a:r>
              <a:rPr lang="en-US" altLang="zh-CN" dirty="0" smtClean="0"/>
              <a:t>4</a:t>
            </a:r>
            <a:r>
              <a:rPr lang="zh-CN" altLang="en-US" dirty="0" smtClean="0"/>
              <a:t>、蓝表</a:t>
            </a:r>
            <a:endParaRPr lang="en-US" altLang="zh-CN" dirty="0" smtClean="0"/>
          </a:p>
          <a:p>
            <a:r>
              <a:rPr lang="en-US" altLang="zh-CN" dirty="0" smtClean="0"/>
              <a:t>5</a:t>
            </a:r>
            <a:r>
              <a:rPr lang="zh-CN" altLang="en-US" dirty="0" smtClean="0"/>
              <a:t>、函调（父母，直系亲属）</a:t>
            </a:r>
            <a:endParaRPr lang="en-US" altLang="zh-CN" dirty="0" smtClean="0"/>
          </a:p>
          <a:p>
            <a:r>
              <a:rPr lang="en-US" altLang="zh-CN" dirty="0" smtClean="0"/>
              <a:t>6</a:t>
            </a:r>
            <a:r>
              <a:rPr lang="zh-CN" altLang="en-US" dirty="0" smtClean="0"/>
              <a:t>、群众调查</a:t>
            </a:r>
            <a:endParaRPr lang="en-US" altLang="zh-CN" dirty="0" smtClean="0"/>
          </a:p>
          <a:p>
            <a:r>
              <a:rPr lang="en-US" altLang="zh-CN" dirty="0" smtClean="0"/>
              <a:t>7</a:t>
            </a:r>
            <a:r>
              <a:rPr lang="zh-CN" altLang="en-US" dirty="0" smtClean="0"/>
              <a:t>、个人自传</a:t>
            </a:r>
            <a:endParaRPr lang="en-US" altLang="zh-CN" dirty="0" smtClean="0"/>
          </a:p>
          <a:p>
            <a:r>
              <a:rPr lang="en-US" altLang="zh-CN" dirty="0" smtClean="0"/>
              <a:t>8</a:t>
            </a:r>
            <a:r>
              <a:rPr lang="zh-CN" altLang="en-US" dirty="0" smtClean="0"/>
              <a:t>、白表</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第五阶段</a:t>
            </a:r>
            <a:endParaRPr lang="zh-CN" altLang="en-US" dirty="0"/>
          </a:p>
        </p:txBody>
      </p:sp>
      <p:sp>
        <p:nvSpPr>
          <p:cNvPr id="3" name="内容占位符 2"/>
          <p:cNvSpPr>
            <a:spLocks noGrp="1"/>
          </p:cNvSpPr>
          <p:nvPr>
            <p:ph idx="1"/>
          </p:nvPr>
        </p:nvSpPr>
        <p:spPr/>
        <p:txBody>
          <a:bodyPr/>
          <a:lstStyle/>
          <a:p>
            <a:endParaRPr lang="en-US" altLang="zh-CN" dirty="0" smtClean="0"/>
          </a:p>
          <a:p>
            <a:endParaRPr lang="en-US" altLang="zh-CN" dirty="0" smtClean="0"/>
          </a:p>
          <a:p>
            <a:endParaRPr lang="en-US" altLang="zh-CN" dirty="0" smtClean="0"/>
          </a:p>
          <a:p>
            <a:pPr algn="ctr"/>
            <a:r>
              <a:rPr lang="zh-CN" altLang="en-US" sz="4800" dirty="0" smtClean="0"/>
              <a:t>预备党员的教育考察和转正</a:t>
            </a:r>
            <a:endParaRPr lang="zh-CN" altLang="en-US" sz="4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五、预备党员的教育考察和转正</a:t>
            </a:r>
            <a:endParaRPr lang="zh-CN" altLang="en-US" dirty="0"/>
          </a:p>
        </p:txBody>
      </p:sp>
      <p:sp>
        <p:nvSpPr>
          <p:cNvPr id="3" name="内容占位符 2"/>
          <p:cNvSpPr>
            <a:spLocks noGrp="1"/>
          </p:cNvSpPr>
          <p:nvPr>
            <p:ph idx="1"/>
          </p:nvPr>
        </p:nvSpPr>
        <p:spPr/>
        <p:txBody>
          <a:bodyPr/>
          <a:lstStyle/>
          <a:p>
            <a:r>
              <a:rPr lang="en-US" altLang="zh-CN" dirty="0" smtClean="0"/>
              <a:t>19</a:t>
            </a:r>
            <a:r>
              <a:rPr lang="zh-CN" altLang="en-US" dirty="0" smtClean="0"/>
              <a:t>、编入党支部和党小组</a:t>
            </a:r>
            <a:endParaRPr lang="en-US" altLang="zh-CN" dirty="0" smtClean="0"/>
          </a:p>
          <a:p>
            <a:r>
              <a:rPr lang="en-US" altLang="zh-CN" dirty="0" smtClean="0"/>
              <a:t>20</a:t>
            </a:r>
            <a:r>
              <a:rPr lang="zh-CN" altLang="en-US" dirty="0" smtClean="0"/>
              <a:t>、入党宣誓</a:t>
            </a:r>
            <a:endParaRPr lang="en-US" altLang="zh-CN" dirty="0" smtClean="0"/>
          </a:p>
          <a:p>
            <a:r>
              <a:rPr lang="en-US" altLang="zh-CN" dirty="0" smtClean="0"/>
              <a:t>21</a:t>
            </a:r>
            <a:r>
              <a:rPr lang="zh-CN" altLang="en-US" dirty="0" smtClean="0"/>
              <a:t>、继续教育和考察</a:t>
            </a:r>
            <a:endParaRPr lang="en-US" altLang="zh-CN" dirty="0" smtClean="0"/>
          </a:p>
          <a:p>
            <a:r>
              <a:rPr lang="en-US" altLang="zh-CN" dirty="0" smtClean="0"/>
              <a:t>22</a:t>
            </a:r>
            <a:r>
              <a:rPr lang="zh-CN" altLang="en-US" dirty="0" smtClean="0"/>
              <a:t>、提出转正申请</a:t>
            </a:r>
            <a:endParaRPr lang="en-US" altLang="zh-CN" dirty="0" smtClean="0"/>
          </a:p>
          <a:p>
            <a:r>
              <a:rPr lang="en-US" altLang="zh-CN" dirty="0" smtClean="0"/>
              <a:t>23</a:t>
            </a:r>
            <a:r>
              <a:rPr lang="zh-CN" altLang="en-US" dirty="0" smtClean="0"/>
              <a:t>、支部大会讨论</a:t>
            </a:r>
            <a:endParaRPr lang="en-US" altLang="zh-CN" dirty="0" smtClean="0"/>
          </a:p>
          <a:p>
            <a:r>
              <a:rPr lang="en-US" altLang="zh-CN" dirty="0" smtClean="0"/>
              <a:t>24</a:t>
            </a:r>
            <a:r>
              <a:rPr lang="zh-CN" altLang="en-US" dirty="0" smtClean="0"/>
              <a:t>、上级党委批准</a:t>
            </a:r>
            <a:endParaRPr lang="en-US" altLang="zh-CN" dirty="0" smtClean="0"/>
          </a:p>
          <a:p>
            <a:r>
              <a:rPr lang="en-US" altLang="zh-CN" dirty="0" smtClean="0"/>
              <a:t>25</a:t>
            </a:r>
            <a:r>
              <a:rPr lang="zh-CN" altLang="en-US" dirty="0" smtClean="0"/>
              <a:t>、材料归档</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19</a:t>
            </a:r>
            <a:r>
              <a:rPr lang="zh-CN" altLang="en-US" dirty="0" smtClean="0"/>
              <a:t>、编入党支部和党小组</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要求：</a:t>
            </a:r>
            <a:r>
              <a:rPr lang="zh-CN" altLang="en-US" dirty="0" smtClean="0"/>
              <a:t>及时编入；继续进行教育和考察。</a:t>
            </a:r>
            <a:endParaRPr lang="en-US" altLang="zh-CN" dirty="0" smtClean="0"/>
          </a:p>
          <a:p>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20</a:t>
            </a:r>
            <a:r>
              <a:rPr lang="zh-CN" altLang="en-US" dirty="0" smtClean="0"/>
              <a:t>、入党宣誓</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b="1" dirty="0" smtClean="0">
                <a:solidFill>
                  <a:srgbClr val="FF0000"/>
                </a:solidFill>
              </a:rPr>
              <a:t>组织：</a:t>
            </a:r>
            <a:r>
              <a:rPr lang="zh-CN" altLang="en-US" dirty="0" smtClean="0"/>
              <a:t>基层党委或党支部（党总支）。</a:t>
            </a:r>
            <a:endParaRPr lang="en-US" altLang="zh-CN" dirty="0" smtClean="0"/>
          </a:p>
          <a:p>
            <a:r>
              <a:rPr lang="zh-CN" altLang="en-US" b="1" dirty="0" smtClean="0">
                <a:solidFill>
                  <a:srgbClr val="FF0000"/>
                </a:solidFill>
              </a:rPr>
              <a:t>程序：</a:t>
            </a:r>
            <a:endParaRPr lang="en-US" altLang="zh-CN" b="1" dirty="0" smtClean="0">
              <a:solidFill>
                <a:srgbClr val="FF0000"/>
              </a:solidFill>
            </a:endParaRPr>
          </a:p>
          <a:p>
            <a:pPr>
              <a:buFont typeface="Wingdings" pitchFamily="2" charset="2"/>
              <a:buChar char="Ø"/>
            </a:pPr>
            <a:r>
              <a:rPr lang="zh-CN" altLang="en-US" dirty="0" smtClean="0"/>
              <a:t>（</a:t>
            </a:r>
            <a:r>
              <a:rPr lang="en-US" altLang="zh-CN" dirty="0" smtClean="0"/>
              <a:t>1</a:t>
            </a:r>
            <a:r>
              <a:rPr lang="zh-CN" altLang="en-US" dirty="0" smtClean="0"/>
              <a:t>）奏</a:t>
            </a:r>
            <a:r>
              <a:rPr lang="en-US" altLang="zh-CN" dirty="0" smtClean="0"/>
              <a:t>《</a:t>
            </a:r>
            <a:r>
              <a:rPr lang="zh-CN" altLang="en-US" dirty="0" smtClean="0"/>
              <a:t>国际歌</a:t>
            </a:r>
            <a:r>
              <a:rPr lang="en-US" altLang="zh-CN" dirty="0" smtClean="0"/>
              <a:t>》</a:t>
            </a:r>
            <a:r>
              <a:rPr lang="zh-CN" altLang="en-US" dirty="0" smtClean="0"/>
              <a:t>；</a:t>
            </a:r>
            <a:endParaRPr lang="en-US" altLang="zh-CN" dirty="0" smtClean="0"/>
          </a:p>
          <a:p>
            <a:pPr>
              <a:buFont typeface="Wingdings" pitchFamily="2" charset="2"/>
              <a:buChar char="Ø"/>
            </a:pPr>
            <a:r>
              <a:rPr lang="zh-CN" altLang="en-US" dirty="0" smtClean="0"/>
              <a:t>（</a:t>
            </a:r>
            <a:r>
              <a:rPr lang="en-US" altLang="zh-CN" dirty="0" smtClean="0"/>
              <a:t>2</a:t>
            </a:r>
            <a:r>
              <a:rPr lang="zh-CN" altLang="en-US" dirty="0" smtClean="0"/>
              <a:t>）党组织负责人致辞；</a:t>
            </a:r>
            <a:endParaRPr lang="en-US" altLang="zh-CN" dirty="0" smtClean="0"/>
          </a:p>
          <a:p>
            <a:pPr>
              <a:buFont typeface="Wingdings" pitchFamily="2" charset="2"/>
              <a:buChar char="Ø"/>
            </a:pPr>
            <a:r>
              <a:rPr lang="zh-CN" altLang="en-US" dirty="0" smtClean="0"/>
              <a:t>（</a:t>
            </a:r>
            <a:r>
              <a:rPr lang="en-US" altLang="zh-CN" dirty="0" smtClean="0"/>
              <a:t>3</a:t>
            </a:r>
            <a:r>
              <a:rPr lang="zh-CN" altLang="en-US" dirty="0" smtClean="0"/>
              <a:t>）预备党员宣誓；</a:t>
            </a:r>
            <a:endParaRPr lang="en-US" altLang="zh-CN" dirty="0" smtClean="0"/>
          </a:p>
          <a:p>
            <a:pPr>
              <a:buFont typeface="Wingdings" pitchFamily="2" charset="2"/>
              <a:buChar char="Ø"/>
            </a:pPr>
            <a:r>
              <a:rPr lang="zh-CN" altLang="en-US" dirty="0" smtClean="0"/>
              <a:t>（</a:t>
            </a:r>
            <a:r>
              <a:rPr lang="en-US" altLang="zh-CN" dirty="0" smtClean="0"/>
              <a:t>4</a:t>
            </a:r>
            <a:r>
              <a:rPr lang="zh-CN" altLang="en-US" dirty="0" smtClean="0"/>
              <a:t>）参加宣誓的预备党员代表发言；</a:t>
            </a:r>
            <a:endParaRPr lang="en-US" altLang="zh-CN" dirty="0" smtClean="0"/>
          </a:p>
          <a:p>
            <a:pPr>
              <a:buFont typeface="Wingdings" pitchFamily="2" charset="2"/>
              <a:buChar char="Ø"/>
            </a:pPr>
            <a:r>
              <a:rPr lang="zh-CN" altLang="en-US" dirty="0" smtClean="0"/>
              <a:t>（</a:t>
            </a:r>
            <a:r>
              <a:rPr lang="en-US" altLang="zh-CN" dirty="0" smtClean="0"/>
              <a:t>5</a:t>
            </a:r>
            <a:r>
              <a:rPr lang="zh-CN" altLang="en-US" dirty="0" smtClean="0"/>
              <a:t>）党组织负责同志讲话、提出要求。</a:t>
            </a:r>
            <a:endParaRPr lang="en-US" altLang="zh-CN" dirty="0" smtClean="0"/>
          </a:p>
          <a:p>
            <a:r>
              <a:rPr lang="zh-CN" altLang="en-US" b="1" dirty="0" smtClean="0">
                <a:solidFill>
                  <a:srgbClr val="FF0000"/>
                </a:solidFill>
              </a:rPr>
              <a:t>要求：</a:t>
            </a:r>
            <a:r>
              <a:rPr lang="zh-CN" altLang="en-US" dirty="0" smtClean="0"/>
              <a:t>在正式场合举行；严肃认真；庄严简朴；严密紧凑。</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21</a:t>
            </a:r>
            <a:r>
              <a:rPr lang="zh-CN" altLang="en-US" dirty="0" smtClean="0"/>
              <a:t>、继续教育和考察</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方式：</a:t>
            </a:r>
            <a:r>
              <a:rPr lang="zh-CN" altLang="en-US" dirty="0" smtClean="0"/>
              <a:t>参加党的组织生活、听本人汇报、个别谈心、集中培训、实践锻炼等。</a:t>
            </a:r>
            <a:endParaRPr lang="en-US" altLang="zh-CN" dirty="0" smtClean="0"/>
          </a:p>
          <a:p>
            <a:r>
              <a:rPr lang="zh-CN" altLang="en-US" b="1" dirty="0" smtClean="0">
                <a:solidFill>
                  <a:srgbClr val="FF0000"/>
                </a:solidFill>
              </a:rPr>
              <a:t>时间：</a:t>
            </a:r>
            <a:r>
              <a:rPr lang="zh-CN" altLang="en-US" dirty="0" smtClean="0"/>
              <a:t>预备期为</a:t>
            </a:r>
            <a:r>
              <a:rPr lang="en-US" altLang="zh-CN" dirty="0" smtClean="0"/>
              <a:t>1</a:t>
            </a:r>
            <a:r>
              <a:rPr lang="zh-CN" altLang="en-US" dirty="0" smtClean="0"/>
              <a:t>年。</a:t>
            </a: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22</a:t>
            </a:r>
            <a:r>
              <a:rPr lang="zh-CN" altLang="en-US" dirty="0" smtClean="0"/>
              <a:t>、提出转正申请</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en-US" dirty="0" smtClean="0"/>
              <a:t>要求：预备期满，书面提出申请。</a:t>
            </a:r>
            <a:endParaRPr lang="en-US" altLang="zh-CN" dirty="0" smtClean="0"/>
          </a:p>
          <a:p>
            <a:r>
              <a:rPr lang="zh-CN" altLang="en-US" dirty="0" smtClean="0"/>
              <a:t>格式：</a:t>
            </a:r>
            <a:endParaRPr lang="en-US" altLang="zh-CN" dirty="0" smtClean="0"/>
          </a:p>
          <a:p>
            <a:pPr>
              <a:buFont typeface="Wingdings" pitchFamily="2" charset="2"/>
              <a:buChar char="Ø"/>
            </a:pPr>
            <a:r>
              <a:rPr lang="zh-CN" altLang="en-US" dirty="0" smtClean="0"/>
              <a:t>（</a:t>
            </a:r>
            <a:r>
              <a:rPr lang="en-US" altLang="zh-CN" dirty="0" smtClean="0"/>
              <a:t>1</a:t>
            </a:r>
            <a:r>
              <a:rPr lang="zh-CN" altLang="en-US" dirty="0" smtClean="0"/>
              <a:t>）标题：居中“转正申请书”</a:t>
            </a:r>
            <a:endParaRPr lang="en-US" altLang="zh-CN" dirty="0" smtClean="0"/>
          </a:p>
          <a:p>
            <a:pPr>
              <a:buFont typeface="Wingdings" pitchFamily="2" charset="2"/>
              <a:buChar char="Ø"/>
            </a:pPr>
            <a:r>
              <a:rPr lang="zh-CN" altLang="en-US" dirty="0" smtClean="0"/>
              <a:t>（</a:t>
            </a:r>
            <a:r>
              <a:rPr lang="en-US" altLang="zh-CN" dirty="0" smtClean="0"/>
              <a:t>2</a:t>
            </a:r>
            <a:r>
              <a:rPr lang="zh-CN" altLang="en-US" dirty="0" smtClean="0"/>
              <a:t>）称谓：“敬爱的党组织”</a:t>
            </a:r>
            <a:endParaRPr lang="en-US" altLang="zh-CN" dirty="0" smtClean="0"/>
          </a:p>
          <a:p>
            <a:pPr>
              <a:buFont typeface="Wingdings" pitchFamily="2" charset="2"/>
              <a:buChar char="Ø"/>
            </a:pPr>
            <a:r>
              <a:rPr lang="zh-CN" altLang="en-US" dirty="0" smtClean="0"/>
              <a:t>（</a:t>
            </a:r>
            <a:r>
              <a:rPr lang="en-US" altLang="zh-CN" dirty="0" smtClean="0"/>
              <a:t>3</a:t>
            </a:r>
            <a:r>
              <a:rPr lang="zh-CN" altLang="en-US" dirty="0" smtClean="0"/>
              <a:t>）正文：</a:t>
            </a:r>
            <a:endParaRPr lang="en-US" altLang="zh-CN" dirty="0" smtClean="0"/>
          </a:p>
          <a:p>
            <a:pPr>
              <a:buFont typeface="Wingdings" pitchFamily="2" charset="2"/>
              <a:buChar char="ü"/>
            </a:pPr>
            <a:r>
              <a:rPr lang="zh-CN" altLang="en-US" dirty="0" smtClean="0"/>
              <a:t>写明自己被批准为预备党员的时间和预备期满时间；（延长预备期的要写明原因及时间）</a:t>
            </a:r>
            <a:endParaRPr lang="en-US" altLang="zh-CN" dirty="0" smtClean="0"/>
          </a:p>
          <a:p>
            <a:pPr>
              <a:buFont typeface="Wingdings" pitchFamily="2" charset="2"/>
              <a:buChar char="ü"/>
            </a:pPr>
            <a:r>
              <a:rPr lang="zh-CN" altLang="en-US" dirty="0" smtClean="0"/>
              <a:t>汇报预备期的表现，优缺点；（主体部分）</a:t>
            </a:r>
            <a:endParaRPr lang="en-US" altLang="zh-CN" dirty="0" smtClean="0"/>
          </a:p>
          <a:p>
            <a:pPr>
              <a:buFont typeface="Wingdings" pitchFamily="2" charset="2"/>
              <a:buChar char="ü"/>
            </a:pPr>
            <a:r>
              <a:rPr lang="zh-CN" altLang="en-US" dirty="0" smtClean="0"/>
              <a:t>写明今后的努力方向；</a:t>
            </a:r>
            <a:endParaRPr lang="en-US" altLang="zh-CN" dirty="0" smtClean="0"/>
          </a:p>
          <a:p>
            <a:pPr>
              <a:buFont typeface="Wingdings" pitchFamily="2" charset="2"/>
              <a:buChar char="ü"/>
            </a:pPr>
            <a:r>
              <a:rPr lang="zh-CN" altLang="en-US" dirty="0" smtClean="0"/>
              <a:t>向党组织表明愿意接受长期考验的决心。</a:t>
            </a:r>
            <a:endParaRPr lang="en-US" altLang="zh-CN" dirty="0" smtClean="0"/>
          </a:p>
          <a:p>
            <a:r>
              <a:rPr lang="zh-CN" altLang="en-US" dirty="0" smtClean="0"/>
              <a:t>（</a:t>
            </a:r>
            <a:r>
              <a:rPr lang="en-US" altLang="zh-CN" dirty="0" smtClean="0"/>
              <a:t>4</a:t>
            </a:r>
            <a:r>
              <a:rPr lang="zh-CN" altLang="en-US" dirty="0" smtClean="0"/>
              <a:t>）结尾：署名和日期。“申请人</a:t>
            </a:r>
            <a:r>
              <a:rPr lang="en-US" altLang="zh-CN" dirty="0" smtClean="0"/>
              <a:t>XXX</a:t>
            </a:r>
            <a:r>
              <a:rPr lang="zh-CN" altLang="en-US" dirty="0" smtClean="0"/>
              <a:t>”</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23</a:t>
            </a:r>
            <a:r>
              <a:rPr lang="zh-CN" altLang="en-US" dirty="0" smtClean="0"/>
              <a:t>、支部大会讨论</a:t>
            </a:r>
            <a:endParaRPr lang="zh-CN" altLang="en-US" dirty="0"/>
          </a:p>
        </p:txBody>
      </p:sp>
      <p:sp>
        <p:nvSpPr>
          <p:cNvPr id="3" name="内容占位符 2"/>
          <p:cNvSpPr>
            <a:spLocks noGrp="1"/>
          </p:cNvSpPr>
          <p:nvPr>
            <p:ph idx="1"/>
          </p:nvPr>
        </p:nvSpPr>
        <p:spPr/>
        <p:txBody>
          <a:bodyPr>
            <a:normAutofit fontScale="77500" lnSpcReduction="20000"/>
          </a:bodyPr>
          <a:lstStyle/>
          <a:p>
            <a:r>
              <a:rPr lang="zh-CN" altLang="en-US" b="1" dirty="0" smtClean="0">
                <a:solidFill>
                  <a:srgbClr val="FF0000"/>
                </a:solidFill>
              </a:rPr>
              <a:t>准备</a:t>
            </a:r>
            <a:r>
              <a:rPr lang="zh-CN" altLang="en-US" b="1" dirty="0" smtClean="0">
                <a:solidFill>
                  <a:srgbClr val="FF0000"/>
                </a:solidFill>
              </a:rPr>
              <a:t>：</a:t>
            </a:r>
            <a:endParaRPr lang="en-US" altLang="zh-CN" b="1" dirty="0" smtClean="0">
              <a:solidFill>
                <a:srgbClr val="FF0000"/>
              </a:solidFill>
            </a:endParaRPr>
          </a:p>
          <a:p>
            <a:pPr>
              <a:buFont typeface="Wingdings" pitchFamily="2" charset="2"/>
              <a:buChar char="Ø"/>
            </a:pPr>
            <a:r>
              <a:rPr lang="zh-CN" altLang="en-US" dirty="0" smtClean="0"/>
              <a:t>党小组</a:t>
            </a:r>
            <a:r>
              <a:rPr lang="zh-CN" altLang="en-US" dirty="0" smtClean="0"/>
              <a:t>提出意见</a:t>
            </a:r>
            <a:r>
              <a:rPr lang="zh-CN" altLang="en-US" dirty="0" smtClean="0"/>
              <a:t>；</a:t>
            </a:r>
            <a:endParaRPr lang="en-US" altLang="zh-CN" dirty="0" smtClean="0"/>
          </a:p>
          <a:p>
            <a:pPr>
              <a:buFont typeface="Wingdings" pitchFamily="2" charset="2"/>
              <a:buChar char="Ø"/>
            </a:pPr>
            <a:r>
              <a:rPr lang="zh-CN" altLang="en-US" dirty="0" smtClean="0"/>
              <a:t>党组织</a:t>
            </a:r>
            <a:r>
              <a:rPr lang="zh-CN" altLang="en-US" dirty="0" smtClean="0"/>
              <a:t>征求党员和群众的意见</a:t>
            </a:r>
            <a:r>
              <a:rPr lang="zh-CN" altLang="en-US" dirty="0" smtClean="0"/>
              <a:t>；</a:t>
            </a:r>
            <a:endParaRPr lang="en-US" altLang="zh-CN" dirty="0" smtClean="0"/>
          </a:p>
          <a:p>
            <a:pPr>
              <a:buFont typeface="Wingdings" pitchFamily="2" charset="2"/>
              <a:buChar char="Ø"/>
            </a:pPr>
            <a:r>
              <a:rPr lang="zh-CN" altLang="en-US" dirty="0" smtClean="0"/>
              <a:t>支部</a:t>
            </a:r>
            <a:r>
              <a:rPr lang="zh-CN" altLang="en-US" dirty="0" smtClean="0"/>
              <a:t>委员会审查。</a:t>
            </a:r>
            <a:endParaRPr lang="en-US" altLang="zh-CN" dirty="0" smtClean="0"/>
          </a:p>
          <a:p>
            <a:r>
              <a:rPr lang="zh-CN" altLang="en-US" b="1" dirty="0" smtClean="0">
                <a:solidFill>
                  <a:srgbClr val="FF0000"/>
                </a:solidFill>
              </a:rPr>
              <a:t>程序：</a:t>
            </a:r>
            <a:r>
              <a:rPr lang="zh-CN" altLang="en-US" dirty="0" smtClean="0"/>
              <a:t>参照接收预备党员的程序。</a:t>
            </a:r>
            <a:endParaRPr lang="en-US" altLang="zh-CN" dirty="0" smtClean="0"/>
          </a:p>
          <a:p>
            <a:r>
              <a:rPr lang="zh-CN" altLang="en-US" b="1" dirty="0" smtClean="0">
                <a:solidFill>
                  <a:srgbClr val="FF0000"/>
                </a:solidFill>
              </a:rPr>
              <a:t>结果</a:t>
            </a:r>
            <a:r>
              <a:rPr lang="zh-CN" altLang="en-US" b="1" dirty="0" smtClean="0">
                <a:solidFill>
                  <a:srgbClr val="FF0000"/>
                </a:solidFill>
              </a:rPr>
              <a:t>：</a:t>
            </a:r>
            <a:endParaRPr lang="en-US" altLang="zh-CN" b="1" dirty="0" smtClean="0">
              <a:solidFill>
                <a:srgbClr val="FF0000"/>
              </a:solidFill>
            </a:endParaRPr>
          </a:p>
          <a:p>
            <a:pPr>
              <a:buFont typeface="Wingdings" pitchFamily="2" charset="2"/>
              <a:buChar char="Ø"/>
            </a:pPr>
            <a:r>
              <a:rPr lang="zh-CN" altLang="en-US" dirty="0" smtClean="0"/>
              <a:t>认真</a:t>
            </a:r>
            <a:r>
              <a:rPr lang="zh-CN" altLang="en-US" dirty="0" smtClean="0"/>
              <a:t>履行党员义务、具备党员条件的，按期转为正式党员</a:t>
            </a:r>
            <a:r>
              <a:rPr lang="zh-CN" altLang="en-US" dirty="0" smtClean="0"/>
              <a:t>；</a:t>
            </a:r>
            <a:endParaRPr lang="en-US" altLang="zh-CN" dirty="0" smtClean="0"/>
          </a:p>
          <a:p>
            <a:pPr>
              <a:buFont typeface="Wingdings" pitchFamily="2" charset="2"/>
              <a:buChar char="Ø"/>
            </a:pPr>
            <a:r>
              <a:rPr lang="zh-CN" altLang="en-US" dirty="0" smtClean="0"/>
              <a:t>需要</a:t>
            </a:r>
            <a:r>
              <a:rPr lang="zh-CN" altLang="en-US" dirty="0" smtClean="0"/>
              <a:t>继续考察和教育的，可以延长</a:t>
            </a:r>
            <a:r>
              <a:rPr lang="en-US" altLang="zh-CN" dirty="0" smtClean="0"/>
              <a:t>1</a:t>
            </a:r>
            <a:r>
              <a:rPr lang="zh-CN" altLang="en-US" dirty="0" smtClean="0"/>
              <a:t>次预备期，延长时间不能少于半年，最长不超过</a:t>
            </a:r>
            <a:r>
              <a:rPr lang="en-US" altLang="zh-CN" dirty="0" smtClean="0"/>
              <a:t>1</a:t>
            </a:r>
            <a:r>
              <a:rPr lang="zh-CN" altLang="en-US" dirty="0" smtClean="0"/>
              <a:t>年</a:t>
            </a:r>
            <a:r>
              <a:rPr lang="zh-CN" altLang="en-US" dirty="0" smtClean="0"/>
              <a:t>；</a:t>
            </a:r>
            <a:endParaRPr lang="en-US" altLang="zh-CN" dirty="0" smtClean="0"/>
          </a:p>
          <a:p>
            <a:pPr>
              <a:buFont typeface="Wingdings" pitchFamily="2" charset="2"/>
              <a:buChar char="Ø"/>
            </a:pPr>
            <a:r>
              <a:rPr lang="zh-CN" altLang="en-US" dirty="0" smtClean="0"/>
              <a:t>不</a:t>
            </a:r>
            <a:r>
              <a:rPr lang="zh-CN" altLang="en-US" dirty="0" smtClean="0"/>
              <a:t>履行党员义务、不具备党员条件的，取消预备党员资格。</a:t>
            </a:r>
            <a:endParaRPr lang="en-US" altLang="zh-CN"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支部大会讨论预备党员转正的程序</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1</a:t>
            </a:r>
            <a:r>
              <a:rPr lang="zh-CN" altLang="en-US" dirty="0" smtClean="0"/>
              <a:t>、理论考核</a:t>
            </a:r>
            <a:endParaRPr lang="en-US" altLang="zh-CN" dirty="0" smtClean="0"/>
          </a:p>
          <a:p>
            <a:r>
              <a:rPr lang="en-US" altLang="zh-CN" dirty="0" smtClean="0"/>
              <a:t>2</a:t>
            </a:r>
            <a:r>
              <a:rPr lang="zh-CN" altLang="en-US" dirty="0" smtClean="0"/>
              <a:t>、介绍自己一年来的情况</a:t>
            </a:r>
            <a:endParaRPr lang="en-US" altLang="zh-CN" dirty="0" smtClean="0"/>
          </a:p>
          <a:p>
            <a:r>
              <a:rPr lang="en-US" altLang="zh-CN" dirty="0" smtClean="0"/>
              <a:t>3</a:t>
            </a:r>
            <a:r>
              <a:rPr lang="zh-CN" altLang="en-US" dirty="0" smtClean="0"/>
              <a:t>、组织委员宣读群众调查结果</a:t>
            </a:r>
            <a:endParaRPr lang="en-US" altLang="zh-CN" dirty="0" smtClean="0"/>
          </a:p>
          <a:p>
            <a:r>
              <a:rPr lang="en-US" altLang="zh-CN" dirty="0" smtClean="0"/>
              <a:t>3</a:t>
            </a:r>
            <a:r>
              <a:rPr lang="zh-CN" altLang="en-US" dirty="0" smtClean="0"/>
              <a:t>、与会党员发表意见</a:t>
            </a:r>
            <a:endParaRPr lang="en-US" altLang="zh-CN" dirty="0" smtClean="0"/>
          </a:p>
          <a:p>
            <a:r>
              <a:rPr lang="en-US" altLang="zh-CN" dirty="0" smtClean="0"/>
              <a:t>4</a:t>
            </a:r>
            <a:r>
              <a:rPr lang="zh-CN" altLang="en-US" dirty="0" smtClean="0"/>
              <a:t>、与会正式党员表决（缺席的需要组织委员宣读委托书）</a:t>
            </a:r>
            <a:endParaRPr lang="en-US" altLang="zh-CN" dirty="0" smtClean="0"/>
          </a:p>
          <a:p>
            <a:r>
              <a:rPr lang="en-US" altLang="zh-CN" dirty="0" smtClean="0"/>
              <a:t>6</a:t>
            </a:r>
            <a:r>
              <a:rPr lang="zh-CN" altLang="en-US" dirty="0" smtClean="0"/>
              <a:t>、宣布支部决议</a:t>
            </a:r>
            <a:endParaRPr lang="en-US" altLang="zh-CN" dirty="0" smtClean="0"/>
          </a:p>
          <a:p>
            <a:r>
              <a:rPr lang="en-US" altLang="zh-CN" dirty="0" smtClean="0"/>
              <a:t>7</a:t>
            </a:r>
            <a:r>
              <a:rPr lang="zh-CN" altLang="en-US" dirty="0" smtClean="0"/>
              <a:t>、预备党员表态</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24</a:t>
            </a:r>
            <a:r>
              <a:rPr lang="zh-CN" altLang="en-US" dirty="0" smtClean="0"/>
              <a:t>、上级党委批准</a:t>
            </a:r>
            <a:endParaRPr lang="zh-CN" altLang="en-US" dirty="0"/>
          </a:p>
        </p:txBody>
      </p:sp>
      <p:sp>
        <p:nvSpPr>
          <p:cNvPr id="3" name="内容占位符 2"/>
          <p:cNvSpPr>
            <a:spLocks noGrp="1"/>
          </p:cNvSpPr>
          <p:nvPr>
            <p:ph idx="1"/>
          </p:nvPr>
        </p:nvSpPr>
        <p:spPr/>
        <p:txBody>
          <a:bodyPr/>
          <a:lstStyle/>
          <a:p>
            <a:r>
              <a:rPr lang="zh-CN" altLang="en-US" dirty="0" smtClean="0"/>
              <a:t>时间：</a:t>
            </a:r>
            <a:r>
              <a:rPr lang="en-US" altLang="zh-CN" dirty="0" smtClean="0"/>
              <a:t>3</a:t>
            </a:r>
            <a:r>
              <a:rPr lang="zh-CN" altLang="en-US" dirty="0" smtClean="0"/>
              <a:t>个月内</a:t>
            </a:r>
            <a:endParaRPr lang="en-US" altLang="zh-CN" dirty="0" smtClean="0"/>
          </a:p>
          <a:p>
            <a:r>
              <a:rPr lang="zh-CN" altLang="en-US" dirty="0" smtClean="0"/>
              <a:t>要求：审批结果及时通知党支部。党支部书记应当同本人谈话，并将审批结果在党员大会上宣布。</a:t>
            </a:r>
            <a:endParaRPr lang="en-US" altLang="zh-CN" dirty="0" smtClean="0"/>
          </a:p>
          <a:p>
            <a:r>
              <a:rPr lang="zh-CN" altLang="en-US" dirty="0" smtClean="0"/>
              <a:t>注意：党员的党龄从预备期满转为正式党员之日起算起。</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入党申请书的主要内容</a:t>
            </a:r>
            <a:endParaRPr lang="zh-CN" altLang="en-US" dirty="0"/>
          </a:p>
        </p:txBody>
      </p:sp>
      <p:sp>
        <p:nvSpPr>
          <p:cNvPr id="3" name="内容占位符 2"/>
          <p:cNvSpPr>
            <a:spLocks noGrp="1"/>
          </p:cNvSpPr>
          <p:nvPr>
            <p:ph idx="1"/>
          </p:nvPr>
        </p:nvSpPr>
        <p:spPr/>
        <p:txBody>
          <a:bodyPr>
            <a:normAutofit fontScale="62500" lnSpcReduction="20000"/>
          </a:bodyPr>
          <a:lstStyle/>
          <a:p>
            <a:r>
              <a:rPr lang="zh-CN" altLang="en-US" dirty="0" smtClean="0"/>
              <a:t>（</a:t>
            </a:r>
            <a:r>
              <a:rPr lang="en-US" altLang="zh-CN" dirty="0" smtClean="0"/>
              <a:t>1</a:t>
            </a:r>
            <a:r>
              <a:rPr lang="zh-CN" altLang="en-US" dirty="0" smtClean="0"/>
              <a:t>）</a:t>
            </a:r>
            <a:r>
              <a:rPr lang="zh-CN" altLang="en-US" dirty="0"/>
              <a:t> </a:t>
            </a:r>
            <a:r>
              <a:rPr lang="zh-CN" altLang="en-US" dirty="0" smtClean="0"/>
              <a:t>入党</a:t>
            </a:r>
            <a:r>
              <a:rPr lang="zh-CN" altLang="en-US" dirty="0"/>
              <a:t>的态度</a:t>
            </a:r>
            <a:r>
              <a:rPr lang="zh-CN" altLang="en-US" dirty="0" smtClean="0"/>
              <a:t>。明确入党态度</a:t>
            </a:r>
            <a:r>
              <a:rPr lang="zh-CN" altLang="en-US" dirty="0"/>
              <a:t>，即“我申请加入中国共产党”</a:t>
            </a:r>
            <a:r>
              <a:rPr lang="zh-CN" altLang="en-US" dirty="0" smtClean="0"/>
              <a:t>。</a:t>
            </a:r>
            <a:endParaRPr lang="en-US" altLang="zh-CN" dirty="0" smtClean="0"/>
          </a:p>
          <a:p>
            <a:r>
              <a:rPr lang="zh-CN" altLang="en-US" dirty="0" smtClean="0"/>
              <a:t>（</a:t>
            </a:r>
            <a:r>
              <a:rPr lang="en-US" altLang="zh-CN" dirty="0" smtClean="0"/>
              <a:t>2</a:t>
            </a:r>
            <a:r>
              <a:rPr lang="zh-CN" altLang="en-US" dirty="0" smtClean="0"/>
              <a:t>）对</a:t>
            </a:r>
            <a:r>
              <a:rPr lang="zh-CN" altLang="en-US" dirty="0"/>
              <a:t>党的认识</a:t>
            </a:r>
            <a:r>
              <a:rPr lang="zh-CN" altLang="en-US" dirty="0" smtClean="0"/>
              <a:t>。党</a:t>
            </a:r>
            <a:r>
              <a:rPr lang="zh-CN" altLang="en-US" dirty="0"/>
              <a:t>的纲领和章程</a:t>
            </a:r>
            <a:r>
              <a:rPr lang="zh-CN" altLang="en-US" dirty="0" smtClean="0"/>
              <a:t>；党史</a:t>
            </a:r>
            <a:r>
              <a:rPr lang="zh-CN" altLang="en-US" dirty="0"/>
              <a:t>，尤其是亲身经历过的重大 历史 事件</a:t>
            </a:r>
            <a:r>
              <a:rPr lang="zh-CN" altLang="en-US" dirty="0" smtClean="0"/>
              <a:t>；党</a:t>
            </a:r>
            <a:r>
              <a:rPr lang="zh-CN" altLang="en-US" dirty="0"/>
              <a:t>的领导和现行的路线、方针、政策</a:t>
            </a:r>
            <a:r>
              <a:rPr lang="zh-CN" altLang="en-US" dirty="0" smtClean="0"/>
              <a:t>。</a:t>
            </a:r>
            <a:endParaRPr lang="en-US" altLang="zh-CN" dirty="0" smtClean="0"/>
          </a:p>
          <a:p>
            <a:r>
              <a:rPr lang="zh-CN" altLang="en-US" dirty="0" smtClean="0"/>
              <a:t>（</a:t>
            </a:r>
            <a:r>
              <a:rPr lang="en-US" altLang="zh-CN" dirty="0" smtClean="0"/>
              <a:t>3</a:t>
            </a:r>
            <a:r>
              <a:rPr lang="zh-CN" altLang="en-US" dirty="0" smtClean="0"/>
              <a:t>）入党</a:t>
            </a:r>
            <a:r>
              <a:rPr lang="zh-CN" altLang="en-US" dirty="0"/>
              <a:t>动机、目的</a:t>
            </a:r>
            <a:r>
              <a:rPr lang="zh-CN" altLang="en-US" dirty="0" smtClean="0"/>
              <a:t>。一个人</a:t>
            </a:r>
            <a:r>
              <a:rPr lang="zh-CN" altLang="en-US" dirty="0"/>
              <a:t>最初的入党动机、目的不是单一的，而是各种因素的综合</a:t>
            </a:r>
            <a:r>
              <a:rPr lang="zh-CN" altLang="en-US" dirty="0" smtClean="0"/>
              <a:t>，有</a:t>
            </a:r>
            <a:r>
              <a:rPr lang="zh-CN" altLang="en-US" dirty="0"/>
              <a:t>个从不端正到端正的过程</a:t>
            </a:r>
            <a:r>
              <a:rPr lang="zh-CN" altLang="en-US" dirty="0" smtClean="0"/>
              <a:t>。最终</a:t>
            </a:r>
            <a:r>
              <a:rPr lang="zh-CN" altLang="en-US" dirty="0"/>
              <a:t>的、也是唯一正确的入党动机只有一个，那就是实现共产主义的 社会制度，全心全意为人民服务</a:t>
            </a:r>
            <a:r>
              <a:rPr lang="zh-CN" altLang="en-US" dirty="0" smtClean="0"/>
              <a:t>。</a:t>
            </a:r>
            <a:endParaRPr lang="en-US" altLang="zh-CN" dirty="0"/>
          </a:p>
          <a:p>
            <a:r>
              <a:rPr lang="zh-CN" altLang="en-US" dirty="0" smtClean="0"/>
              <a:t>（</a:t>
            </a:r>
            <a:r>
              <a:rPr lang="en-US" altLang="zh-CN" dirty="0" smtClean="0"/>
              <a:t>4</a:t>
            </a:r>
            <a:r>
              <a:rPr lang="zh-CN" altLang="en-US" dirty="0" smtClean="0"/>
              <a:t>）个人在政治、思想、学习、工作等方面的主要表现；要</a:t>
            </a:r>
            <a:r>
              <a:rPr lang="zh-CN" altLang="en-US" dirty="0"/>
              <a:t>一分为二地看待自己的优缺点，并逐一作出深入的分析，要有发扬优点、克服缺点的决心和措施</a:t>
            </a:r>
            <a:r>
              <a:rPr lang="zh-CN" altLang="en-US" dirty="0" smtClean="0"/>
              <a:t>。</a:t>
            </a:r>
            <a:endParaRPr lang="en-US" altLang="zh-CN" dirty="0" smtClean="0"/>
          </a:p>
          <a:p>
            <a:r>
              <a:rPr lang="zh-CN" altLang="en-US" dirty="0" smtClean="0"/>
              <a:t>（</a:t>
            </a:r>
            <a:r>
              <a:rPr lang="en-US" altLang="zh-CN" dirty="0" smtClean="0"/>
              <a:t>5</a:t>
            </a:r>
            <a:r>
              <a:rPr lang="zh-CN" altLang="en-US" dirty="0" smtClean="0"/>
              <a:t>）入党</a:t>
            </a:r>
            <a:r>
              <a:rPr lang="zh-CN" altLang="en-US" dirty="0"/>
              <a:t>的决心。即使在组织上入了党，思想上是否入党还得看入党后的言行。因此，在入党申请书中还要表明自己有不被接受的思想准备、进一步努力的打算或者入党后的态度或决心等</a:t>
            </a:r>
            <a:r>
              <a:rPr lang="zh-CN" altLang="en-US" dirty="0" smtClean="0"/>
              <a:t>。</a:t>
            </a:r>
            <a:endParaRPr lang="en-US" altLang="zh-CN" dirty="0" smtClean="0"/>
          </a:p>
          <a:p>
            <a:r>
              <a:rPr lang="zh-CN" altLang="en-US" dirty="0" smtClean="0"/>
              <a:t>（</a:t>
            </a:r>
            <a:r>
              <a:rPr lang="en-US" altLang="zh-CN" dirty="0" smtClean="0"/>
              <a:t>6</a:t>
            </a:r>
            <a:r>
              <a:rPr lang="zh-CN" altLang="en-US" dirty="0" smtClean="0"/>
              <a:t>）附件：个人的履历、家庭成员以及主要的社会关系。</a:t>
            </a:r>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25</a:t>
            </a:r>
            <a:r>
              <a:rPr lang="zh-CN" altLang="en-US" dirty="0" smtClean="0"/>
              <a:t>、材料归档</a:t>
            </a:r>
            <a:endParaRPr lang="zh-CN" altLang="en-US" dirty="0"/>
          </a:p>
        </p:txBody>
      </p:sp>
      <p:sp>
        <p:nvSpPr>
          <p:cNvPr id="3" name="内容占位符 2"/>
          <p:cNvSpPr>
            <a:spLocks noGrp="1"/>
          </p:cNvSpPr>
          <p:nvPr>
            <p:ph idx="1"/>
          </p:nvPr>
        </p:nvSpPr>
        <p:spPr/>
        <p:txBody>
          <a:bodyPr/>
          <a:lstStyle/>
          <a:p>
            <a:r>
              <a:rPr lang="zh-CN" altLang="en-US" b="1" dirty="0" smtClean="0">
                <a:solidFill>
                  <a:srgbClr val="FF0000"/>
                </a:solidFill>
              </a:rPr>
              <a:t>内容：</a:t>
            </a:r>
            <a:r>
              <a:rPr lang="en-US" altLang="zh-CN" dirty="0" smtClean="0"/>
              <a:t>《</a:t>
            </a:r>
            <a:r>
              <a:rPr lang="zh-CN" altLang="en-US" dirty="0" smtClean="0"/>
              <a:t>中国共产党入党志愿书</a:t>
            </a:r>
            <a:r>
              <a:rPr lang="en-US" altLang="zh-CN" dirty="0" smtClean="0"/>
              <a:t>》</a:t>
            </a:r>
            <a:r>
              <a:rPr lang="zh-CN" altLang="en-US" dirty="0" smtClean="0"/>
              <a:t>、入党申请书、政治审查材料、转正申请、培养教育考察材料。</a:t>
            </a:r>
            <a:endParaRPr lang="en-US" altLang="zh-CN" dirty="0" smtClean="0"/>
          </a:p>
          <a:p>
            <a:r>
              <a:rPr lang="zh-CN" altLang="en-US" b="1" dirty="0" smtClean="0">
                <a:solidFill>
                  <a:srgbClr val="FF0000"/>
                </a:solidFill>
              </a:rPr>
              <a:t>要求：</a:t>
            </a:r>
            <a:r>
              <a:rPr lang="zh-CN" altLang="en-US" dirty="0" smtClean="0"/>
              <a:t>有人事档案的，存入本人人事档案；无人事档案的，建立党员档案，由所在党委或县级党委组织部保存。</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蓝表填写（第一栏样式）</a:t>
            </a:r>
            <a:endParaRPr lang="zh-CN" altLang="en-US" dirty="0"/>
          </a:p>
        </p:txBody>
      </p:sp>
      <p:sp>
        <p:nvSpPr>
          <p:cNvPr id="3" name="内容占位符 2"/>
          <p:cNvSpPr>
            <a:spLocks noGrp="1"/>
          </p:cNvSpPr>
          <p:nvPr>
            <p:ph idx="1"/>
          </p:nvPr>
        </p:nvSpPr>
        <p:spPr/>
        <p:txBody>
          <a:bodyPr>
            <a:normAutofit/>
          </a:bodyPr>
          <a:lstStyle/>
          <a:p>
            <a:r>
              <a:rPr lang="zh-CN" altLang="en-US" dirty="0" smtClean="0"/>
              <a:t>某某同志在思想上能与党中央保持一致，积极学习党的理论知识，要求进步；生活中积极进取，能以一个党员的标准来鞭策自己，以党的方针政策为指导，以科学发展观指导自己的实践；工作勤奋，有责任心，为学院的发展做出一定献；。。。。。经讨论，同意向上级党组织推荐。</a:t>
            </a:r>
            <a:endParaRPr lang="en-US" altLang="zh-CN" dirty="0" smtClean="0"/>
          </a:p>
          <a:p>
            <a:r>
              <a:rPr lang="en-US" altLang="zh-CN" dirty="0" smtClean="0"/>
              <a:t>                            </a:t>
            </a:r>
            <a:r>
              <a:rPr lang="zh-CN" altLang="en-US" dirty="0" smtClean="0"/>
              <a:t>党小组长签名：</a:t>
            </a:r>
            <a:r>
              <a:rPr lang="en-US" altLang="zh-CN" dirty="0" smtClean="0"/>
              <a:t>XXX</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蓝表填写（第二栏样式）</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某某同志在思想上积极向党组织靠拢，有一定的先进性，对自己要求严格，关心国家大事和世界时政新闻，与党中央的方针政策保持一致，努力学习科学发展观，加强党性修养；现实生活中能团结群众，有一定的影响力；工作中努力创新，积极进取，能发现问题，解决问题，不断进步；。。。。。。方面希望再进一步。经支部讨论，一致同意向上级党组织推荐。</a:t>
            </a:r>
            <a:endParaRPr lang="en-US" altLang="zh-CN" dirty="0" smtClean="0"/>
          </a:p>
          <a:p>
            <a:r>
              <a:rPr lang="en-US" altLang="zh-CN" dirty="0" smtClean="0"/>
              <a:t>                                            </a:t>
            </a:r>
            <a:r>
              <a:rPr lang="zh-CN" altLang="en-US" dirty="0" smtClean="0"/>
              <a:t>支部书记签名：</a:t>
            </a:r>
            <a:r>
              <a:rPr lang="en-US" altLang="zh-CN" dirty="0" smtClean="0"/>
              <a:t>XXX</a:t>
            </a:r>
          </a:p>
          <a:p>
            <a:r>
              <a:rPr lang="en-US" altLang="zh-CN" dirty="0" smtClean="0"/>
              <a:t>                                            </a:t>
            </a:r>
            <a:r>
              <a:rPr lang="zh-CN" altLang="en-US" dirty="0" smtClean="0"/>
              <a:t>时间：</a:t>
            </a:r>
            <a:r>
              <a:rPr lang="en-US" altLang="zh-CN" dirty="0" smtClean="0"/>
              <a:t>XXXX</a:t>
            </a:r>
            <a:r>
              <a:rPr lang="zh-CN" altLang="en-US" dirty="0" smtClean="0"/>
              <a:t>年</a:t>
            </a:r>
            <a:r>
              <a:rPr lang="en-US" altLang="zh-CN" dirty="0" smtClean="0"/>
              <a:t>X</a:t>
            </a:r>
            <a:r>
              <a:rPr lang="zh-CN" altLang="en-US" dirty="0" smtClean="0"/>
              <a:t>月</a:t>
            </a:r>
            <a:r>
              <a:rPr lang="en-US" altLang="zh-CN" dirty="0" smtClean="0"/>
              <a:t>X</a:t>
            </a:r>
            <a:r>
              <a:rPr lang="zh-CN" altLang="en-US" dirty="0" smtClean="0"/>
              <a:t>日</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蓝表填写要求</a:t>
            </a:r>
            <a:endParaRPr lang="zh-CN" altLang="en-US" dirty="0"/>
          </a:p>
        </p:txBody>
      </p:sp>
      <p:sp>
        <p:nvSpPr>
          <p:cNvPr id="3" name="内容占位符 2"/>
          <p:cNvSpPr>
            <a:spLocks noGrp="1"/>
          </p:cNvSpPr>
          <p:nvPr>
            <p:ph idx="1"/>
          </p:nvPr>
        </p:nvSpPr>
        <p:spPr/>
        <p:txBody>
          <a:bodyPr/>
          <a:lstStyle/>
          <a:p>
            <a:r>
              <a:rPr lang="zh-CN" altLang="en-US" dirty="0" smtClean="0"/>
              <a:t>具体的对象填写对应的实际内容，要有一定的真实性，不可照抄，可以提出积极分子的不足，灵活处理。</a:t>
            </a:r>
            <a:endParaRPr lang="en-US" altLang="zh-CN" dirty="0" smtClean="0"/>
          </a:p>
          <a:p>
            <a:r>
              <a:rPr lang="zh-CN" altLang="en-US" dirty="0" smtClean="0"/>
              <a:t>署名和时间不写</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白表填写（第一介绍人）</a:t>
            </a:r>
            <a:endParaRPr lang="zh-CN" altLang="en-US" dirty="0"/>
          </a:p>
        </p:txBody>
      </p:sp>
      <p:sp>
        <p:nvSpPr>
          <p:cNvPr id="3" name="内容占位符 2"/>
          <p:cNvSpPr>
            <a:spLocks noGrp="1"/>
          </p:cNvSpPr>
          <p:nvPr>
            <p:ph idx="1"/>
          </p:nvPr>
        </p:nvSpPr>
        <p:spPr/>
        <p:txBody>
          <a:bodyPr>
            <a:normAutofit fontScale="77500" lnSpcReduction="20000"/>
          </a:bodyPr>
          <a:lstStyle/>
          <a:p>
            <a:r>
              <a:rPr lang="en-US" altLang="zh-CN" dirty="0" smtClean="0"/>
              <a:t>    </a:t>
            </a:r>
            <a:r>
              <a:rPr lang="zh-CN" altLang="en-US" dirty="0" smtClean="0"/>
              <a:t>受上级党组织委托我作为</a:t>
            </a:r>
            <a:r>
              <a:rPr lang="en-US" altLang="zh-CN" dirty="0" smtClean="0"/>
              <a:t>XX</a:t>
            </a:r>
            <a:r>
              <a:rPr lang="zh-CN" altLang="en-US" dirty="0" smtClean="0"/>
              <a:t>同志的入党第一介绍人。</a:t>
            </a:r>
            <a:endParaRPr lang="en-US" altLang="zh-CN" dirty="0" smtClean="0"/>
          </a:p>
          <a:p>
            <a:r>
              <a:rPr lang="en-US" altLang="zh-CN" dirty="0" smtClean="0"/>
              <a:t>    XX</a:t>
            </a:r>
            <a:r>
              <a:rPr lang="zh-CN" altLang="en-US" dirty="0" smtClean="0"/>
              <a:t>同志自</a:t>
            </a:r>
            <a:r>
              <a:rPr lang="en-US" altLang="zh-CN" dirty="0" smtClean="0"/>
              <a:t>XX</a:t>
            </a:r>
            <a:r>
              <a:rPr lang="zh-CN" altLang="en-US" dirty="0" smtClean="0"/>
              <a:t>年</a:t>
            </a:r>
            <a:r>
              <a:rPr lang="en-US" altLang="zh-CN" dirty="0" smtClean="0"/>
              <a:t>X</a:t>
            </a:r>
            <a:r>
              <a:rPr lang="zh-CN" altLang="en-US" dirty="0" smtClean="0"/>
              <a:t>月</a:t>
            </a:r>
            <a:r>
              <a:rPr lang="en-US" altLang="zh-CN" dirty="0" smtClean="0"/>
              <a:t>X</a:t>
            </a:r>
            <a:r>
              <a:rPr lang="zh-CN" altLang="en-US" dirty="0" smtClean="0"/>
              <a:t>日向党递交了入党申请书以来，我注意到该同志在政治思想上能自觉同党中央保持一致，坚持四项基本原则，努力学习马列主义、毛泽东思想和邓小平理论，学习党的基本知识和时事政治，我认为该同志对党的认识明确，入党动机端正。被列为发展对象后严格要求自己，发扬成绩，克服缺点，在工作和学习中较好地发挥了先锋模范作用。思想品德端正，团结同志，对党忠诚老实，为人襟怀坦白，廉洁自律，有为共产主义奋斗终身的决心。用党章规定的党员标准全面衡量</a:t>
            </a:r>
            <a:r>
              <a:rPr lang="en-US" altLang="zh-CN" dirty="0" smtClean="0"/>
              <a:t>XX</a:t>
            </a:r>
            <a:r>
              <a:rPr lang="zh-CN" altLang="en-US" dirty="0" smtClean="0"/>
              <a:t>同志，我认为他已经基本具备了共产党员的条件，我愿意介绍</a:t>
            </a:r>
            <a:r>
              <a:rPr lang="en-US" altLang="zh-CN" dirty="0" smtClean="0"/>
              <a:t>XX</a:t>
            </a:r>
            <a:r>
              <a:rPr lang="zh-CN" altLang="en-US" dirty="0" smtClean="0"/>
              <a:t>同志加入中国共产党。</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白表填写（第二介绍人）</a:t>
            </a:r>
            <a:endParaRPr lang="zh-CN" altLang="en-US" dirty="0"/>
          </a:p>
        </p:txBody>
      </p:sp>
      <p:sp>
        <p:nvSpPr>
          <p:cNvPr id="3" name="内容占位符 2"/>
          <p:cNvSpPr>
            <a:spLocks noGrp="1"/>
          </p:cNvSpPr>
          <p:nvPr>
            <p:ph idx="1"/>
          </p:nvPr>
        </p:nvSpPr>
        <p:spPr/>
        <p:txBody>
          <a:bodyPr>
            <a:normAutofit fontScale="92500" lnSpcReduction="20000"/>
          </a:bodyPr>
          <a:lstStyle/>
          <a:p>
            <a:r>
              <a:rPr lang="zh-CN" altLang="en-US" dirty="0" smtClean="0"/>
              <a:t>受上级党组织委托我作为</a:t>
            </a:r>
            <a:r>
              <a:rPr lang="en-US" altLang="zh-CN" dirty="0" smtClean="0"/>
              <a:t>XX</a:t>
            </a:r>
            <a:r>
              <a:rPr lang="zh-CN" altLang="en-US" dirty="0" smtClean="0"/>
              <a:t>同志的入党第一介绍人。</a:t>
            </a:r>
            <a:endParaRPr lang="en-US" altLang="zh-CN" dirty="0" smtClean="0"/>
          </a:p>
          <a:p>
            <a:r>
              <a:rPr lang="zh-CN" altLang="en-US" dirty="0" smtClean="0"/>
              <a:t>首先我非常同意第一介绍人的意见。</a:t>
            </a:r>
            <a:r>
              <a:rPr lang="en-US" altLang="zh-CN" dirty="0" smtClean="0"/>
              <a:t>XX</a:t>
            </a:r>
            <a:r>
              <a:rPr lang="zh-CN" altLang="en-US" dirty="0" smtClean="0"/>
              <a:t>同志对党有明确的认识，坚信共产主义的远大目标一定能实现，并决心为之奋斗终身。他在大是大非面前头脑清醒，立场坚定，平时能自觉用共产党员的标准严格要求自己，能正确处理整体利益和个人利益的矛盾，本职工作和组织上交给的其他任务都完成得较为出色。总的来说，我认为</a:t>
            </a:r>
            <a:r>
              <a:rPr lang="en-US" altLang="zh-CN" dirty="0" smtClean="0"/>
              <a:t>XX</a:t>
            </a:r>
            <a:r>
              <a:rPr lang="zh-CN" altLang="en-US" dirty="0" smtClean="0"/>
              <a:t>已具备了共产党员的条件，我愿意作</a:t>
            </a:r>
            <a:r>
              <a:rPr lang="en-US" altLang="zh-CN" dirty="0" smtClean="0"/>
              <a:t>XX</a:t>
            </a:r>
            <a:r>
              <a:rPr lang="zh-CN" altLang="en-US" dirty="0" smtClean="0"/>
              <a:t>同志的入党介绍人。</a:t>
            </a:r>
            <a:endParaRPr lang="en-US" altLang="zh-CN" dirty="0" smtClean="0"/>
          </a:p>
          <a:p>
            <a:endParaRPr lang="zh-CN"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白表填写要求</a:t>
            </a:r>
            <a:endParaRPr lang="zh-CN" altLang="en-US" dirty="0"/>
          </a:p>
        </p:txBody>
      </p:sp>
      <p:sp>
        <p:nvSpPr>
          <p:cNvPr id="3" name="内容占位符 2"/>
          <p:cNvSpPr>
            <a:spLocks noGrp="1"/>
          </p:cNvSpPr>
          <p:nvPr>
            <p:ph idx="1"/>
          </p:nvPr>
        </p:nvSpPr>
        <p:spPr/>
        <p:txBody>
          <a:bodyPr/>
          <a:lstStyle/>
          <a:p>
            <a:r>
              <a:rPr lang="zh-CN" altLang="en-US" dirty="0" smtClean="0"/>
              <a:t>具体的对象填写对应的实际内容，要有一定的真实性，不可照抄，可以提出预备党员的不足，灵活处理。</a:t>
            </a:r>
            <a:endParaRPr lang="en-US" altLang="zh-CN" dirty="0" smtClean="0"/>
          </a:p>
          <a:p>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入党申请书的格式</a:t>
            </a:r>
            <a:endParaRPr lang="zh-CN" altLang="en-US" dirty="0"/>
          </a:p>
        </p:txBody>
      </p:sp>
      <p:sp>
        <p:nvSpPr>
          <p:cNvPr id="6" name="内容占位符 5"/>
          <p:cNvSpPr>
            <a:spLocks noGrp="1"/>
          </p:cNvSpPr>
          <p:nvPr>
            <p:ph idx="1"/>
          </p:nvPr>
        </p:nvSpPr>
        <p:spPr/>
        <p:txBody>
          <a:bodyPr/>
          <a:lstStyle/>
          <a:p>
            <a:r>
              <a:rPr lang="zh-CN" altLang="en-US" dirty="0" smtClean="0"/>
              <a:t>（</a:t>
            </a:r>
            <a:r>
              <a:rPr lang="en-US" altLang="zh-CN" dirty="0" smtClean="0"/>
              <a:t>1</a:t>
            </a:r>
            <a:r>
              <a:rPr lang="zh-CN" altLang="en-US" dirty="0" smtClean="0"/>
              <a:t>）标题：居中写“入党申请书；”</a:t>
            </a:r>
            <a:endParaRPr lang="en-US" altLang="zh-CN" dirty="0" smtClean="0"/>
          </a:p>
          <a:p>
            <a:r>
              <a:rPr lang="zh-CN" altLang="en-US" dirty="0" smtClean="0"/>
              <a:t>（</a:t>
            </a:r>
            <a:r>
              <a:rPr lang="en-US" altLang="zh-CN" dirty="0" smtClean="0"/>
              <a:t>2</a:t>
            </a:r>
            <a:r>
              <a:rPr lang="zh-CN" altLang="en-US" dirty="0" smtClean="0"/>
              <a:t>）称谓：一般为“敬爱的党组织”</a:t>
            </a:r>
            <a:endParaRPr lang="en-US" altLang="zh-CN" dirty="0" smtClean="0"/>
          </a:p>
          <a:p>
            <a:r>
              <a:rPr lang="zh-CN" altLang="en-US" dirty="0" smtClean="0"/>
              <a:t>（</a:t>
            </a:r>
            <a:r>
              <a:rPr lang="en-US" altLang="zh-CN" dirty="0" smtClean="0"/>
              <a:t>3</a:t>
            </a:r>
            <a:r>
              <a:rPr lang="zh-CN" altLang="en-US" dirty="0" smtClean="0"/>
              <a:t>）正文：见入党申请书的内容；</a:t>
            </a:r>
            <a:endParaRPr lang="en-US" altLang="zh-CN" dirty="0" smtClean="0"/>
          </a:p>
          <a:p>
            <a:r>
              <a:rPr lang="zh-CN" altLang="en-US" dirty="0" smtClean="0"/>
              <a:t>（</a:t>
            </a:r>
            <a:r>
              <a:rPr lang="en-US" altLang="zh-CN" dirty="0" smtClean="0"/>
              <a:t>4</a:t>
            </a:r>
            <a:r>
              <a:rPr lang="zh-CN" altLang="en-US" dirty="0" smtClean="0"/>
              <a:t>）结尾：表达请党组织考察的心情和愿望；</a:t>
            </a:r>
            <a:endParaRPr lang="en-US" altLang="zh-CN" dirty="0" smtClean="0"/>
          </a:p>
          <a:p>
            <a:r>
              <a:rPr lang="zh-CN" altLang="en-US" dirty="0" smtClean="0"/>
              <a:t>（</a:t>
            </a:r>
            <a:r>
              <a:rPr lang="en-US" altLang="zh-CN" dirty="0" smtClean="0"/>
              <a:t>5</a:t>
            </a:r>
            <a:r>
              <a:rPr lang="zh-CN" altLang="en-US" dirty="0" smtClean="0"/>
              <a:t>）署名及申请日期</a:t>
            </a:r>
            <a:endParaRPr lang="zh-CN" altLang="en-US" dirty="0"/>
          </a:p>
        </p:txBody>
      </p:sp>
      <p:pic>
        <p:nvPicPr>
          <p:cNvPr id="7" name="Picture 2"/>
          <p:cNvPicPr>
            <a:picLocks noChangeAspect="1" noChangeArrowheads="1"/>
          </p:cNvPicPr>
          <p:nvPr/>
        </p:nvPicPr>
        <p:blipFill>
          <a:blip r:embed="rId2"/>
          <a:srcRect/>
          <a:stretch>
            <a:fillRect/>
          </a:stretch>
        </p:blipFill>
        <p:spPr bwMode="auto">
          <a:xfrm>
            <a:off x="4929190" y="4071942"/>
            <a:ext cx="3929058" cy="21589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入党申请书的书写要求</a:t>
            </a:r>
            <a:endParaRPr lang="zh-CN" altLang="en-US" dirty="0"/>
          </a:p>
        </p:txBody>
      </p:sp>
      <p:sp>
        <p:nvSpPr>
          <p:cNvPr id="3" name="内容占位符 2"/>
          <p:cNvSpPr>
            <a:spLocks noGrp="1"/>
          </p:cNvSpPr>
          <p:nvPr>
            <p:ph idx="1"/>
          </p:nvPr>
        </p:nvSpPr>
        <p:spPr/>
        <p:txBody>
          <a:bodyPr/>
          <a:lstStyle/>
          <a:p>
            <a:r>
              <a:rPr lang="zh-CN" altLang="en-US" dirty="0" smtClean="0"/>
              <a:t>（</a:t>
            </a:r>
            <a:r>
              <a:rPr lang="en-US" altLang="zh-CN" dirty="0" smtClean="0"/>
              <a:t>1</a:t>
            </a:r>
            <a:r>
              <a:rPr lang="zh-CN" altLang="en-US" dirty="0" smtClean="0"/>
              <a:t>）本人手写，不得打印稿上交，不得他人代写或抄袭；用稿纸（不能用有单位抬头的稿纸）；</a:t>
            </a:r>
            <a:endParaRPr lang="en-US" altLang="zh-CN" dirty="0" smtClean="0"/>
          </a:p>
          <a:p>
            <a:r>
              <a:rPr lang="zh-CN" altLang="en-US" dirty="0" smtClean="0"/>
              <a:t>（</a:t>
            </a:r>
            <a:r>
              <a:rPr lang="en-US" altLang="zh-CN" dirty="0" smtClean="0"/>
              <a:t>2</a:t>
            </a:r>
            <a:r>
              <a:rPr lang="zh-CN" altLang="en-US" dirty="0" smtClean="0"/>
              <a:t>）联系自己实际，有本人的思想、工作特点，防止空对空；情况真实准确，不得隐瞒和伪造。</a:t>
            </a:r>
            <a:endParaRPr lang="en-US" altLang="zh-C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、党组织派人谈话</a:t>
            </a:r>
            <a:endParaRPr lang="en-US" altLang="zh-CN" dirty="0" smtClean="0"/>
          </a:p>
        </p:txBody>
      </p:sp>
      <p:sp>
        <p:nvSpPr>
          <p:cNvPr id="3" name="内容占位符 2"/>
          <p:cNvSpPr>
            <a:spLocks noGrp="1"/>
          </p:cNvSpPr>
          <p:nvPr>
            <p:ph idx="1"/>
          </p:nvPr>
        </p:nvSpPr>
        <p:spPr/>
        <p:txBody>
          <a:bodyPr/>
          <a:lstStyle/>
          <a:p>
            <a:r>
              <a:rPr lang="zh-CN" altLang="en-US" dirty="0" smtClean="0"/>
              <a:t>时间：收到入党申请书一个月内</a:t>
            </a:r>
            <a:endParaRPr lang="en-US" altLang="zh-CN" dirty="0" smtClean="0"/>
          </a:p>
          <a:p>
            <a:r>
              <a:rPr lang="zh-CN" altLang="en-US" dirty="0" smtClean="0"/>
              <a:t>主体：党支部书记、副书记或组织委员</a:t>
            </a:r>
            <a:endParaRPr lang="en-US" altLang="zh-CN" dirty="0" smtClean="0"/>
          </a:p>
          <a:p>
            <a:r>
              <a:rPr lang="zh-CN" altLang="en-US" dirty="0" smtClean="0"/>
              <a:t>内容：了解入党申请人基本情况；介绍入党条件和程序；教育引导。</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3786</Words>
  <Application>Microsoft Office PowerPoint</Application>
  <PresentationFormat>全屏显示(4:3)</PresentationFormat>
  <Paragraphs>336</Paragraphs>
  <Slides>66</Slides>
  <Notes>0</Notes>
  <HiddenSlides>0</HiddenSlides>
  <MMClips>0</MMClips>
  <ScaleCrop>false</ScaleCrop>
  <HeadingPairs>
    <vt:vector size="4" baseType="variant">
      <vt:variant>
        <vt:lpstr>主题</vt:lpstr>
      </vt:variant>
      <vt:variant>
        <vt:i4>1</vt:i4>
      </vt:variant>
      <vt:variant>
        <vt:lpstr>幻灯片标题</vt:lpstr>
      </vt:variant>
      <vt:variant>
        <vt:i4>66</vt:i4>
      </vt:variant>
    </vt:vector>
  </HeadingPairs>
  <TitlesOfParts>
    <vt:vector size="67" baseType="lpstr">
      <vt:lpstr>Office 主题</vt:lpstr>
      <vt:lpstr>党员发展流程</vt:lpstr>
      <vt:lpstr>党员发展的五个阶段</vt:lpstr>
      <vt:lpstr>第一阶段</vt:lpstr>
      <vt:lpstr>一、申请入党</vt:lpstr>
      <vt:lpstr>1、递交入党申请书</vt:lpstr>
      <vt:lpstr>入党申请书的主要内容</vt:lpstr>
      <vt:lpstr>入党申请书的格式</vt:lpstr>
      <vt:lpstr>入党申请书的书写要求</vt:lpstr>
      <vt:lpstr>2、党组织派人谈话</vt:lpstr>
      <vt:lpstr>第一阶段主要流程</vt:lpstr>
      <vt:lpstr>第一阶段归档材料</vt:lpstr>
      <vt:lpstr>第二阶段</vt:lpstr>
      <vt:lpstr>二、入党积极分子的确定和培养教育</vt:lpstr>
      <vt:lpstr>3、推荐和确定入党积极分子</vt:lpstr>
      <vt:lpstr>确定入党积极分子的必要条件</vt:lpstr>
      <vt:lpstr>确定入党积极分子的主要流程</vt:lpstr>
      <vt:lpstr>确定入党积极分子的归档材料</vt:lpstr>
      <vt:lpstr>4、上级党委备案</vt:lpstr>
      <vt:lpstr>5、指定培养联系人</vt:lpstr>
      <vt:lpstr>6、培养教育考察</vt:lpstr>
      <vt:lpstr>入党积极分子</vt:lpstr>
      <vt:lpstr>思想汇报的内容及写法</vt:lpstr>
      <vt:lpstr>培养联系人</vt:lpstr>
      <vt:lpstr>入党动机</vt:lpstr>
      <vt:lpstr>正确的入党动机</vt:lpstr>
      <vt:lpstr>组织考察入党动机</vt:lpstr>
      <vt:lpstr>第三阶段</vt:lpstr>
      <vt:lpstr>三、发展对象的确定和考察</vt:lpstr>
      <vt:lpstr>7、确定发展对象</vt:lpstr>
      <vt:lpstr>群调</vt:lpstr>
      <vt:lpstr>支部表决</vt:lpstr>
      <vt:lpstr>8、报上级党委备案</vt:lpstr>
      <vt:lpstr>9、确定入党介绍人 </vt:lpstr>
      <vt:lpstr>10、进行政治审查</vt:lpstr>
      <vt:lpstr>11、开展集中培训 </vt:lpstr>
      <vt:lpstr>党委（党支部）</vt:lpstr>
      <vt:lpstr>第四阶段</vt:lpstr>
      <vt:lpstr>四、预备党员的接收</vt:lpstr>
      <vt:lpstr>12、支部委员会审查</vt:lpstr>
      <vt:lpstr>13、上级党委预审</vt:lpstr>
      <vt:lpstr>14、填写入党志愿书</vt:lpstr>
      <vt:lpstr>入党志愿书写法</vt:lpstr>
      <vt:lpstr>15、支部大会讨论</vt:lpstr>
      <vt:lpstr>支部大会接收预备党员的程序</vt:lpstr>
      <vt:lpstr>支部表决</vt:lpstr>
      <vt:lpstr>自传写法</vt:lpstr>
      <vt:lpstr>16、上级党委派人谈话</vt:lpstr>
      <vt:lpstr>17、上级党委批准</vt:lpstr>
      <vt:lpstr>18、再上一级党委组织部门备案</vt:lpstr>
      <vt:lpstr>转预备要准备的材料</vt:lpstr>
      <vt:lpstr>第五阶段</vt:lpstr>
      <vt:lpstr>五、预备党员的教育考察和转正</vt:lpstr>
      <vt:lpstr>19、编入党支部和党小组</vt:lpstr>
      <vt:lpstr>20、入党宣誓</vt:lpstr>
      <vt:lpstr>21、继续教育和考察</vt:lpstr>
      <vt:lpstr>22、提出转正申请</vt:lpstr>
      <vt:lpstr>23、支部大会讨论</vt:lpstr>
      <vt:lpstr>支部大会讨论预备党员转正的程序</vt:lpstr>
      <vt:lpstr>24、上级党委批准</vt:lpstr>
      <vt:lpstr>25、材料归档</vt:lpstr>
      <vt:lpstr>蓝表填写（第一栏样式）</vt:lpstr>
      <vt:lpstr>蓝表填写（第二栏样式）</vt:lpstr>
      <vt:lpstr>蓝表填写要求</vt:lpstr>
      <vt:lpstr>白表填写（第一介绍人）</vt:lpstr>
      <vt:lpstr>白表填写（第二介绍人）</vt:lpstr>
      <vt:lpstr>白表填写要求</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党员发展流程</dc:title>
  <dc:creator>Users</dc:creator>
  <cp:lastModifiedBy>Users</cp:lastModifiedBy>
  <cp:revision>58</cp:revision>
  <dcterms:created xsi:type="dcterms:W3CDTF">2017-10-19T00:35:20Z</dcterms:created>
  <dcterms:modified xsi:type="dcterms:W3CDTF">2017-10-27T02:22:18Z</dcterms:modified>
</cp:coreProperties>
</file>