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7" r:id="rId1"/>
    <p:sldMasterId id="2147483785" r:id="rId2"/>
  </p:sldMasterIdLst>
  <p:notesMasterIdLst>
    <p:notesMasterId r:id="rId32"/>
  </p:notesMasterIdLst>
  <p:handoutMasterIdLst>
    <p:handoutMasterId r:id="rId33"/>
  </p:handoutMasterIdLst>
  <p:sldIdLst>
    <p:sldId id="337" r:id="rId3"/>
    <p:sldId id="387" r:id="rId4"/>
    <p:sldId id="388" r:id="rId5"/>
    <p:sldId id="391" r:id="rId6"/>
    <p:sldId id="291" r:id="rId7"/>
    <p:sldId id="394" r:id="rId8"/>
    <p:sldId id="395" r:id="rId9"/>
    <p:sldId id="397" r:id="rId10"/>
    <p:sldId id="396" r:id="rId11"/>
    <p:sldId id="392" r:id="rId12"/>
    <p:sldId id="389" r:id="rId13"/>
    <p:sldId id="398" r:id="rId14"/>
    <p:sldId id="399" r:id="rId15"/>
    <p:sldId id="400" r:id="rId16"/>
    <p:sldId id="401" r:id="rId17"/>
    <p:sldId id="402" r:id="rId18"/>
    <p:sldId id="403" r:id="rId19"/>
    <p:sldId id="404" r:id="rId20"/>
    <p:sldId id="429" r:id="rId21"/>
    <p:sldId id="430" r:id="rId22"/>
    <p:sldId id="393" r:id="rId23"/>
    <p:sldId id="390" r:id="rId24"/>
    <p:sldId id="405" r:id="rId25"/>
    <p:sldId id="406" r:id="rId26"/>
    <p:sldId id="407" r:id="rId27"/>
    <p:sldId id="408" r:id="rId28"/>
    <p:sldId id="409" r:id="rId29"/>
    <p:sldId id="410" r:id="rId30"/>
    <p:sldId id="411" r:id="rId31"/>
  </p:sldIdLst>
  <p:sldSz cx="9144000" cy="5143500" type="screen16x9"/>
  <p:notesSz cx="6858000" cy="9144000"/>
  <p:custDataLst>
    <p:tags r:id="rId34"/>
  </p:custDataLst>
  <p:defaultTextStyle>
    <a:defPPr>
      <a:defRPr lang="zh-CN"/>
    </a:defPPr>
    <a:lvl1pPr algn="l" rtl="0" fontAlgn="base">
      <a:spcBef>
        <a:spcPct val="0"/>
      </a:spcBef>
      <a:spcAft>
        <a:spcPct val="0"/>
      </a:spcAft>
      <a:defRPr b="1" kern="1200">
        <a:solidFill>
          <a:schemeClr val="tx1"/>
        </a:solidFill>
        <a:latin typeface="Arial" charset="0"/>
        <a:ea typeface="华文细黑" pitchFamily="2" charset="-122"/>
        <a:cs typeface="+mn-cs"/>
      </a:defRPr>
    </a:lvl1pPr>
    <a:lvl2pPr marL="423182" indent="-60455" algn="l" rtl="0" fontAlgn="base">
      <a:spcBef>
        <a:spcPct val="0"/>
      </a:spcBef>
      <a:spcAft>
        <a:spcPct val="0"/>
      </a:spcAft>
      <a:defRPr b="1" kern="1200">
        <a:solidFill>
          <a:schemeClr val="tx1"/>
        </a:solidFill>
        <a:latin typeface="Arial" charset="0"/>
        <a:ea typeface="华文细黑" pitchFamily="2" charset="-122"/>
        <a:cs typeface="+mn-cs"/>
      </a:defRPr>
    </a:lvl2pPr>
    <a:lvl3pPr marL="847625" indent="-122169" algn="l" rtl="0" fontAlgn="base">
      <a:spcBef>
        <a:spcPct val="0"/>
      </a:spcBef>
      <a:spcAft>
        <a:spcPct val="0"/>
      </a:spcAft>
      <a:defRPr b="1" kern="1200">
        <a:solidFill>
          <a:schemeClr val="tx1"/>
        </a:solidFill>
        <a:latin typeface="Arial" charset="0"/>
        <a:ea typeface="华文细黑" pitchFamily="2" charset="-122"/>
        <a:cs typeface="+mn-cs"/>
      </a:defRPr>
    </a:lvl3pPr>
    <a:lvl4pPr marL="1272066" indent="-183883" algn="l" rtl="0" fontAlgn="base">
      <a:spcBef>
        <a:spcPct val="0"/>
      </a:spcBef>
      <a:spcAft>
        <a:spcPct val="0"/>
      </a:spcAft>
      <a:defRPr b="1" kern="1200">
        <a:solidFill>
          <a:schemeClr val="tx1"/>
        </a:solidFill>
        <a:latin typeface="Arial" charset="0"/>
        <a:ea typeface="华文细黑" pitchFamily="2" charset="-122"/>
        <a:cs typeface="+mn-cs"/>
      </a:defRPr>
    </a:lvl4pPr>
    <a:lvl5pPr marL="1695248" indent="-244338" algn="l" rtl="0" fontAlgn="base">
      <a:spcBef>
        <a:spcPct val="0"/>
      </a:spcBef>
      <a:spcAft>
        <a:spcPct val="0"/>
      </a:spcAft>
      <a:defRPr b="1" kern="1200">
        <a:solidFill>
          <a:schemeClr val="tx1"/>
        </a:solidFill>
        <a:latin typeface="Arial" charset="0"/>
        <a:ea typeface="华文细黑" pitchFamily="2" charset="-122"/>
        <a:cs typeface="+mn-cs"/>
      </a:defRPr>
    </a:lvl5pPr>
    <a:lvl6pPr marL="1813638" algn="l" defTabSz="725454" rtl="0" eaLnBrk="1" latinLnBrk="0" hangingPunct="1">
      <a:defRPr b="1" kern="1200">
        <a:solidFill>
          <a:schemeClr val="tx1"/>
        </a:solidFill>
        <a:latin typeface="Arial" charset="0"/>
        <a:ea typeface="华文细黑" pitchFamily="2" charset="-122"/>
        <a:cs typeface="+mn-cs"/>
      </a:defRPr>
    </a:lvl6pPr>
    <a:lvl7pPr marL="2176367" algn="l" defTabSz="725454" rtl="0" eaLnBrk="1" latinLnBrk="0" hangingPunct="1">
      <a:defRPr b="1" kern="1200">
        <a:solidFill>
          <a:schemeClr val="tx1"/>
        </a:solidFill>
        <a:latin typeface="Arial" charset="0"/>
        <a:ea typeface="华文细黑" pitchFamily="2" charset="-122"/>
        <a:cs typeface="+mn-cs"/>
      </a:defRPr>
    </a:lvl7pPr>
    <a:lvl8pPr marL="2539094" algn="l" defTabSz="725454" rtl="0" eaLnBrk="1" latinLnBrk="0" hangingPunct="1">
      <a:defRPr b="1" kern="1200">
        <a:solidFill>
          <a:schemeClr val="tx1"/>
        </a:solidFill>
        <a:latin typeface="Arial" charset="0"/>
        <a:ea typeface="华文细黑" pitchFamily="2" charset="-122"/>
        <a:cs typeface="+mn-cs"/>
      </a:defRPr>
    </a:lvl8pPr>
    <a:lvl9pPr marL="2901821" algn="l" defTabSz="725454" rtl="0" eaLnBrk="1" latinLnBrk="0" hangingPunct="1">
      <a:defRPr b="1" kern="1200">
        <a:solidFill>
          <a:schemeClr val="tx1"/>
        </a:solidFill>
        <a:latin typeface="Arial" charset="0"/>
        <a:ea typeface="华文细黑" pitchFamily="2" charset="-122"/>
        <a:cs typeface="+mn-cs"/>
      </a:defRPr>
    </a:lvl9pPr>
  </p:defaultTextStyle>
  <p:extLst>
    <p:ext uri="{EFAFB233-063F-42B5-8137-9DF3F51BA10A}">
      <p15:sldGuideLst xmlns=""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0000"/>
    <a:srgbClr val="AC0000"/>
    <a:srgbClr val="DE0000"/>
    <a:srgbClr val="FF9900"/>
    <a:srgbClr val="FF0000"/>
    <a:srgbClr val="08A810"/>
    <a:srgbClr val="067C0C"/>
    <a:srgbClr val="045408"/>
    <a:srgbClr val="0F319D"/>
    <a:srgbClr val="133F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651" autoAdjust="0"/>
  </p:normalViewPr>
  <p:slideViewPr>
    <p:cSldViewPr>
      <p:cViewPr varScale="1">
        <p:scale>
          <a:sx n="112" d="100"/>
          <a:sy n="112" d="100"/>
        </p:scale>
        <p:origin x="-114" y="-78"/>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86" d="100"/>
          <a:sy n="86" d="100"/>
        </p:scale>
        <p:origin x="-389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E46E98-D3AD-4601-881D-C23BF0DEECE3}" type="datetimeFigureOut">
              <a:rPr lang="zh-CN" altLang="en-US" smtClean="0"/>
              <a:pPr/>
              <a:t>2017/9/9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13204D-3002-4321-8C96-FF91304BDC76}" type="slidenum">
              <a:rPr lang="zh-CN" altLang="en-US" smtClean="0"/>
              <a:pPr/>
              <a:t>‹#›</a:t>
            </a:fld>
            <a:endParaRPr lang="zh-CN" altLang="en-US"/>
          </a:p>
        </p:txBody>
      </p:sp>
    </p:spTree>
    <p:extLst>
      <p:ext uri="{BB962C8B-B14F-4D97-AF65-F5344CB8AC3E}">
        <p14:creationId xmlns="" xmlns:p14="http://schemas.microsoft.com/office/powerpoint/2010/main" val="196284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CA5E8DB0-55DC-4221-A99C-988BCD133BF3}" type="slidenum">
              <a:rPr lang="en-US" altLang="zh-CN"/>
              <a:pPr>
                <a:defRPr/>
              </a:pPr>
              <a:t>‹#›</a:t>
            </a:fld>
            <a:endParaRPr lang="en-US" altLang="zh-CN"/>
          </a:p>
        </p:txBody>
      </p:sp>
    </p:spTree>
    <p:extLst>
      <p:ext uri="{BB962C8B-B14F-4D97-AF65-F5344CB8AC3E}">
        <p14:creationId xmlns="" xmlns:p14="http://schemas.microsoft.com/office/powerpoint/2010/main" val="4072937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宋体" pitchFamily="2" charset="-122"/>
        <a:cs typeface="+mn-cs"/>
      </a:defRPr>
    </a:lvl1pPr>
    <a:lvl2pPr marL="423182" algn="l" rtl="0" eaLnBrk="0" fontAlgn="base" hangingPunct="0">
      <a:spcBef>
        <a:spcPct val="30000"/>
      </a:spcBef>
      <a:spcAft>
        <a:spcPct val="0"/>
      </a:spcAft>
      <a:defRPr sz="1100" kern="1200">
        <a:solidFill>
          <a:schemeClr val="tx1"/>
        </a:solidFill>
        <a:latin typeface="Arial" charset="0"/>
        <a:ea typeface="宋体" pitchFamily="2" charset="-122"/>
        <a:cs typeface="+mn-cs"/>
      </a:defRPr>
    </a:lvl2pPr>
    <a:lvl3pPr marL="847625" algn="l" rtl="0" eaLnBrk="0" fontAlgn="base" hangingPunct="0">
      <a:spcBef>
        <a:spcPct val="30000"/>
      </a:spcBef>
      <a:spcAft>
        <a:spcPct val="0"/>
      </a:spcAft>
      <a:defRPr sz="1100" kern="1200">
        <a:solidFill>
          <a:schemeClr val="tx1"/>
        </a:solidFill>
        <a:latin typeface="Arial" charset="0"/>
        <a:ea typeface="宋体" pitchFamily="2" charset="-122"/>
        <a:cs typeface="+mn-cs"/>
      </a:defRPr>
    </a:lvl3pPr>
    <a:lvl4pPr marL="1272066" algn="l" rtl="0" eaLnBrk="0" fontAlgn="base" hangingPunct="0">
      <a:spcBef>
        <a:spcPct val="30000"/>
      </a:spcBef>
      <a:spcAft>
        <a:spcPct val="0"/>
      </a:spcAft>
      <a:defRPr sz="1100" kern="1200">
        <a:solidFill>
          <a:schemeClr val="tx1"/>
        </a:solidFill>
        <a:latin typeface="Arial" charset="0"/>
        <a:ea typeface="宋体" pitchFamily="2" charset="-122"/>
        <a:cs typeface="+mn-cs"/>
      </a:defRPr>
    </a:lvl4pPr>
    <a:lvl5pPr marL="1695248" algn="l" rtl="0" eaLnBrk="0" fontAlgn="base" hangingPunct="0">
      <a:spcBef>
        <a:spcPct val="30000"/>
      </a:spcBef>
      <a:spcAft>
        <a:spcPct val="0"/>
      </a:spcAft>
      <a:defRPr sz="1100" kern="1200">
        <a:solidFill>
          <a:schemeClr val="tx1"/>
        </a:solidFill>
        <a:latin typeface="Arial" charset="0"/>
        <a:ea typeface="宋体" pitchFamily="2" charset="-122"/>
        <a:cs typeface="+mn-cs"/>
      </a:defRPr>
    </a:lvl5pPr>
    <a:lvl6pPr marL="2120204" algn="l" defTabSz="848081" rtl="0" eaLnBrk="1" latinLnBrk="0" hangingPunct="1">
      <a:defRPr sz="1100" kern="1200">
        <a:solidFill>
          <a:schemeClr val="tx1"/>
        </a:solidFill>
        <a:latin typeface="+mn-lt"/>
        <a:ea typeface="+mn-ea"/>
        <a:cs typeface="+mn-cs"/>
      </a:defRPr>
    </a:lvl6pPr>
    <a:lvl7pPr marL="2544247" algn="l" defTabSz="848081" rtl="0" eaLnBrk="1" latinLnBrk="0" hangingPunct="1">
      <a:defRPr sz="1100" kern="1200">
        <a:solidFill>
          <a:schemeClr val="tx1"/>
        </a:solidFill>
        <a:latin typeface="+mn-lt"/>
        <a:ea typeface="+mn-ea"/>
        <a:cs typeface="+mn-cs"/>
      </a:defRPr>
    </a:lvl7pPr>
    <a:lvl8pPr marL="2968288" algn="l" defTabSz="848081" rtl="0" eaLnBrk="1" latinLnBrk="0" hangingPunct="1">
      <a:defRPr sz="1100" kern="1200">
        <a:solidFill>
          <a:schemeClr val="tx1"/>
        </a:solidFill>
        <a:latin typeface="+mn-lt"/>
        <a:ea typeface="+mn-ea"/>
        <a:cs typeface="+mn-cs"/>
      </a:defRPr>
    </a:lvl8pPr>
    <a:lvl9pPr marL="3392328" algn="l" defTabSz="8480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0</a:t>
            </a:fld>
            <a:endParaRPr lang="en-US" altLang="zh-CN"/>
          </a:p>
        </p:txBody>
      </p:sp>
    </p:spTree>
    <p:extLst>
      <p:ext uri="{BB962C8B-B14F-4D97-AF65-F5344CB8AC3E}">
        <p14:creationId xmlns="" xmlns:p14="http://schemas.microsoft.com/office/powerpoint/2010/main" val="58243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solidFill>
                  <a:srgbClr val="000000"/>
                </a:solidFill>
              </a:rPr>
              <a:pPr/>
              <a:t>9</a:t>
            </a:fld>
            <a:endParaRPr lang="zh-CN" altLang="en-US">
              <a:solidFill>
                <a:srgbClr val="000000"/>
              </a:solidFill>
            </a:endParaRPr>
          </a:p>
        </p:txBody>
      </p:sp>
    </p:spTree>
    <p:extLst>
      <p:ext uri="{BB962C8B-B14F-4D97-AF65-F5344CB8AC3E}">
        <p14:creationId xmlns="" xmlns:p14="http://schemas.microsoft.com/office/powerpoint/2010/main" val="87361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10</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11</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12</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13</a:t>
            </a:fld>
            <a:endParaRPr lang="en-US" altLang="zh-CN"/>
          </a:p>
        </p:txBody>
      </p:sp>
    </p:spTree>
    <p:extLst>
      <p:ext uri="{BB962C8B-B14F-4D97-AF65-F5344CB8AC3E}">
        <p14:creationId xmlns="" xmlns:p14="http://schemas.microsoft.com/office/powerpoint/2010/main" val="274496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14</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15</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16</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17</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18</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pPr/>
              <a:t>1</a:t>
            </a:fld>
            <a:endParaRPr lang="zh-CN" altLang="en-US"/>
          </a:p>
        </p:txBody>
      </p:sp>
    </p:spTree>
    <p:extLst>
      <p:ext uri="{BB962C8B-B14F-4D97-AF65-F5344CB8AC3E}">
        <p14:creationId xmlns="" xmlns:p14="http://schemas.microsoft.com/office/powerpoint/2010/main" val="111661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19</a:t>
            </a:fld>
            <a:endParaRPr lang="en-US" altLang="zh-CN"/>
          </a:p>
        </p:txBody>
      </p:sp>
    </p:spTree>
    <p:extLst>
      <p:ext uri="{BB962C8B-B14F-4D97-AF65-F5344CB8AC3E}">
        <p14:creationId xmlns="" xmlns:p14="http://schemas.microsoft.com/office/powerpoint/2010/main" val="381232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solidFill>
                  <a:srgbClr val="000000"/>
                </a:solidFill>
              </a:rPr>
              <a:pPr/>
              <a:t>20</a:t>
            </a:fld>
            <a:endParaRPr lang="zh-CN" altLang="en-US">
              <a:solidFill>
                <a:srgbClr val="000000"/>
              </a:solidFill>
            </a:endParaRPr>
          </a:p>
        </p:txBody>
      </p:sp>
    </p:spTree>
    <p:extLst>
      <p:ext uri="{BB962C8B-B14F-4D97-AF65-F5344CB8AC3E}">
        <p14:creationId xmlns="" xmlns:p14="http://schemas.microsoft.com/office/powerpoint/2010/main" val="874098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21</a:t>
            </a:fld>
            <a:endParaRPr lang="en-US" altLang="zh-CN"/>
          </a:p>
        </p:txBody>
      </p:sp>
    </p:spTree>
    <p:extLst>
      <p:ext uri="{BB962C8B-B14F-4D97-AF65-F5344CB8AC3E}">
        <p14:creationId xmlns="" xmlns:p14="http://schemas.microsoft.com/office/powerpoint/2010/main" val="75225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22</a:t>
            </a:fld>
            <a:endParaRPr lang="en-US" altLang="zh-CN"/>
          </a:p>
        </p:txBody>
      </p:sp>
    </p:spTree>
    <p:extLst>
      <p:ext uri="{BB962C8B-B14F-4D97-AF65-F5344CB8AC3E}">
        <p14:creationId xmlns="" xmlns:p14="http://schemas.microsoft.com/office/powerpoint/2010/main" val="388988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23</a:t>
            </a:fld>
            <a:endParaRPr lang="en-US" altLang="zh-CN"/>
          </a:p>
        </p:txBody>
      </p:sp>
    </p:spTree>
    <p:extLst>
      <p:ext uri="{BB962C8B-B14F-4D97-AF65-F5344CB8AC3E}">
        <p14:creationId xmlns="" xmlns:p14="http://schemas.microsoft.com/office/powerpoint/2010/main" val="1438082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24</a:t>
            </a:fld>
            <a:endParaRPr lang="en-US" altLang="zh-CN"/>
          </a:p>
        </p:txBody>
      </p:sp>
    </p:spTree>
    <p:extLst>
      <p:ext uri="{BB962C8B-B14F-4D97-AF65-F5344CB8AC3E}">
        <p14:creationId xmlns="" xmlns:p14="http://schemas.microsoft.com/office/powerpoint/2010/main" val="384223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25</a:t>
            </a:fld>
            <a:endParaRPr lang="en-US" altLang="zh-CN"/>
          </a:p>
        </p:txBody>
      </p:sp>
    </p:spTree>
    <p:extLst>
      <p:ext uri="{BB962C8B-B14F-4D97-AF65-F5344CB8AC3E}">
        <p14:creationId xmlns="" xmlns:p14="http://schemas.microsoft.com/office/powerpoint/2010/main" val="1822378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26</a:t>
            </a:fld>
            <a:endParaRPr lang="en-US" altLang="zh-CN"/>
          </a:p>
        </p:txBody>
      </p:sp>
    </p:spTree>
    <p:extLst>
      <p:ext uri="{BB962C8B-B14F-4D97-AF65-F5344CB8AC3E}">
        <p14:creationId xmlns="" xmlns:p14="http://schemas.microsoft.com/office/powerpoint/2010/main" val="378626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solidFill>
                  <a:srgbClr val="000000"/>
                </a:solidFill>
              </a:rPr>
              <a:pPr/>
              <a:t>27</a:t>
            </a:fld>
            <a:endParaRPr lang="zh-CN" altLang="en-US">
              <a:solidFill>
                <a:srgbClr val="000000"/>
              </a:solidFill>
            </a:endParaRPr>
          </a:p>
        </p:txBody>
      </p:sp>
    </p:spTree>
    <p:extLst>
      <p:ext uri="{BB962C8B-B14F-4D97-AF65-F5344CB8AC3E}">
        <p14:creationId xmlns="" xmlns:p14="http://schemas.microsoft.com/office/powerpoint/2010/main" val="971416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solidFill>
                  <a:srgbClr val="000000"/>
                </a:solidFill>
              </a:rPr>
              <a:pPr>
                <a:defRPr/>
              </a:pPr>
              <a:t>28</a:t>
            </a:fld>
            <a:endParaRPr lang="en-US" altLang="zh-CN">
              <a:solidFill>
                <a:srgbClr val="000000"/>
              </a:solidFill>
            </a:endParaRPr>
          </a:p>
        </p:txBody>
      </p:sp>
    </p:spTree>
    <p:extLst>
      <p:ext uri="{BB962C8B-B14F-4D97-AF65-F5344CB8AC3E}">
        <p14:creationId xmlns="" xmlns:p14="http://schemas.microsoft.com/office/powerpoint/2010/main" val="220191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pPr/>
              <a:t>2</a:t>
            </a:fld>
            <a:endParaRPr lang="zh-CN" altLang="en-US"/>
          </a:p>
        </p:txBody>
      </p:sp>
    </p:spTree>
    <p:extLst>
      <p:ext uri="{BB962C8B-B14F-4D97-AF65-F5344CB8AC3E}">
        <p14:creationId xmlns="" xmlns:p14="http://schemas.microsoft.com/office/powerpoint/2010/main" val="111661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9C01B4-034F-4982-AE4A-36626A6CAE8B}" type="slidenum">
              <a:rPr lang="zh-CN" altLang="en-US" smtClean="0"/>
              <a:pPr/>
              <a:t>3</a:t>
            </a:fld>
            <a:endParaRPr lang="zh-CN" altLang="en-US"/>
          </a:p>
        </p:txBody>
      </p:sp>
    </p:spTree>
    <p:extLst>
      <p:ext uri="{BB962C8B-B14F-4D97-AF65-F5344CB8AC3E}">
        <p14:creationId xmlns="" xmlns:p14="http://schemas.microsoft.com/office/powerpoint/2010/main" val="41107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a:t>
            </a:fld>
            <a:endParaRPr lang="en-US" altLang="zh-CN"/>
          </a:p>
        </p:txBody>
      </p:sp>
    </p:spTree>
    <p:extLst>
      <p:ext uri="{BB962C8B-B14F-4D97-AF65-F5344CB8AC3E}">
        <p14:creationId xmlns="" xmlns:p14="http://schemas.microsoft.com/office/powerpoint/2010/main" val="141721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5</a:t>
            </a:fld>
            <a:endParaRPr lang="en-US" altLang="zh-CN"/>
          </a:p>
        </p:txBody>
      </p:sp>
    </p:spTree>
    <p:extLst>
      <p:ext uri="{BB962C8B-B14F-4D97-AF65-F5344CB8AC3E}">
        <p14:creationId xmlns="" xmlns:p14="http://schemas.microsoft.com/office/powerpoint/2010/main" val="141721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6</a:t>
            </a:fld>
            <a:endParaRPr lang="en-US" altLang="zh-CN"/>
          </a:p>
        </p:txBody>
      </p:sp>
    </p:spTree>
    <p:extLst>
      <p:ext uri="{BB962C8B-B14F-4D97-AF65-F5344CB8AC3E}">
        <p14:creationId xmlns="" xmlns:p14="http://schemas.microsoft.com/office/powerpoint/2010/main" val="141721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7</a:t>
            </a:fld>
            <a:endParaRPr lang="en-US" altLang="zh-CN"/>
          </a:p>
        </p:txBody>
      </p:sp>
    </p:spTree>
    <p:extLst>
      <p:ext uri="{BB962C8B-B14F-4D97-AF65-F5344CB8AC3E}">
        <p14:creationId xmlns="" xmlns:p14="http://schemas.microsoft.com/office/powerpoint/2010/main" val="141721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8</a:t>
            </a:fld>
            <a:endParaRPr lang="en-US" altLang="zh-CN"/>
          </a:p>
        </p:txBody>
      </p:sp>
    </p:spTree>
    <p:extLst>
      <p:ext uri="{BB962C8B-B14F-4D97-AF65-F5344CB8AC3E}">
        <p14:creationId xmlns="" xmlns:p14="http://schemas.microsoft.com/office/powerpoint/2010/main" val="141721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3.wdp"/><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6841878"/>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200025" y="2750344"/>
            <a:ext cx="9629775" cy="2393156"/>
          </a:xfrm>
          <a:prstGeom prst="rect">
            <a:avLst/>
          </a:prstGeom>
          <a:gradFill>
            <a:gsLst>
              <a:gs pos="0">
                <a:schemeClr val="bg1">
                  <a:alpha val="0"/>
                </a:schemeClr>
              </a:gs>
              <a:gs pos="53000">
                <a:schemeClr val="bg1">
                  <a:alpha val="7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 xmlns:p14="http://schemas.microsoft.com/office/powerpoint/2010/main" val="429053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4452" y="254586"/>
            <a:ext cx="342329" cy="372112"/>
          </a:xfrm>
          <a:prstGeom prst="rect">
            <a:avLst/>
          </a:prstGeom>
        </p:spPr>
      </p:pic>
      <p:cxnSp>
        <p:nvCxnSpPr>
          <p:cNvPr id="21" name="直接连接符 20"/>
          <p:cNvCxnSpPr>
            <a:cxnSpLocks/>
          </p:cNvCxnSpPr>
          <p:nvPr userDrawn="1"/>
        </p:nvCxnSpPr>
        <p:spPr>
          <a:xfrm>
            <a:off x="0" y="680230"/>
            <a:ext cx="91440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组合 21"/>
          <p:cNvGrpSpPr/>
          <p:nvPr userDrawn="1"/>
        </p:nvGrpSpPr>
        <p:grpSpPr>
          <a:xfrm>
            <a:off x="1118906" y="199131"/>
            <a:ext cx="913811" cy="419069"/>
            <a:chOff x="335595" y="3297447"/>
            <a:chExt cx="6091358" cy="2793464"/>
          </a:xfrm>
          <a:solidFill>
            <a:schemeClr val="accent6"/>
          </a:solidFill>
        </p:grpSpPr>
        <p:sp>
          <p:nvSpPr>
            <p:cNvPr id="23" name="文本框 22"/>
            <p:cNvSpPr txBox="1"/>
            <p:nvPr/>
          </p:nvSpPr>
          <p:spPr>
            <a:xfrm>
              <a:off x="335595" y="4767660"/>
              <a:ext cx="6091358" cy="1323251"/>
            </a:xfrm>
            <a:custGeom>
              <a:avLst/>
              <a:gdLst/>
              <a:ahLst/>
              <a:cxnLst/>
              <a:rect l="l" t="t" r="r" b="b"/>
              <a:pathLst>
                <a:path w="6091358" h="1323251">
                  <a:moveTo>
                    <a:pt x="4626223" y="655796"/>
                  </a:moveTo>
                  <a:lnTo>
                    <a:pt x="5942187" y="655796"/>
                  </a:lnTo>
                  <a:lnTo>
                    <a:pt x="5857981" y="903541"/>
                  </a:lnTo>
                  <a:lnTo>
                    <a:pt x="5205100" y="903541"/>
                  </a:lnTo>
                  <a:lnTo>
                    <a:pt x="4984975" y="1062390"/>
                  </a:lnTo>
                  <a:lnTo>
                    <a:pt x="5394484" y="1062390"/>
                  </a:lnTo>
                  <a:lnTo>
                    <a:pt x="5386082" y="937060"/>
                  </a:lnTo>
                  <a:lnTo>
                    <a:pt x="5699406" y="937060"/>
                  </a:lnTo>
                  <a:lnTo>
                    <a:pt x="5736728" y="1320336"/>
                  </a:lnTo>
                  <a:lnTo>
                    <a:pt x="5414658" y="1320336"/>
                  </a:lnTo>
                  <a:lnTo>
                    <a:pt x="5403091" y="1157116"/>
                  </a:lnTo>
                  <a:lnTo>
                    <a:pt x="5329292" y="1301391"/>
                  </a:lnTo>
                  <a:lnTo>
                    <a:pt x="4495701" y="1301391"/>
                  </a:lnTo>
                  <a:lnTo>
                    <a:pt x="4579407" y="1055103"/>
                  </a:lnTo>
                  <a:lnTo>
                    <a:pt x="4788305" y="903541"/>
                  </a:lnTo>
                  <a:lnTo>
                    <a:pt x="4542017" y="903541"/>
                  </a:lnTo>
                  <a:close/>
                  <a:moveTo>
                    <a:pt x="4087741" y="542125"/>
                  </a:moveTo>
                  <a:lnTo>
                    <a:pt x="4062125" y="596046"/>
                  </a:lnTo>
                  <a:lnTo>
                    <a:pt x="4159765" y="596046"/>
                  </a:lnTo>
                  <a:lnTo>
                    <a:pt x="4063468" y="1063847"/>
                  </a:lnTo>
                  <a:lnTo>
                    <a:pt x="4240761" y="542125"/>
                  </a:lnTo>
                  <a:close/>
                  <a:moveTo>
                    <a:pt x="3739441" y="542125"/>
                  </a:moveTo>
                  <a:lnTo>
                    <a:pt x="3713824" y="596046"/>
                  </a:lnTo>
                  <a:lnTo>
                    <a:pt x="3793977" y="596046"/>
                  </a:lnTo>
                  <a:lnTo>
                    <a:pt x="3725277" y="926858"/>
                  </a:lnTo>
                  <a:lnTo>
                    <a:pt x="3898289" y="542125"/>
                  </a:lnTo>
                  <a:close/>
                  <a:moveTo>
                    <a:pt x="3481494" y="542125"/>
                  </a:moveTo>
                  <a:lnTo>
                    <a:pt x="3294775" y="1091536"/>
                  </a:lnTo>
                  <a:lnTo>
                    <a:pt x="3541244" y="542125"/>
                  </a:lnTo>
                  <a:close/>
                  <a:moveTo>
                    <a:pt x="1307497" y="387648"/>
                  </a:moveTo>
                  <a:lnTo>
                    <a:pt x="1094522" y="1014298"/>
                  </a:lnTo>
                  <a:lnTo>
                    <a:pt x="1195078" y="1014298"/>
                  </a:lnTo>
                  <a:lnTo>
                    <a:pt x="1408052" y="387648"/>
                  </a:lnTo>
                  <a:close/>
                  <a:moveTo>
                    <a:pt x="5200591" y="252117"/>
                  </a:moveTo>
                  <a:lnTo>
                    <a:pt x="5086100" y="378904"/>
                  </a:lnTo>
                  <a:lnTo>
                    <a:pt x="5679231" y="378904"/>
                  </a:lnTo>
                  <a:lnTo>
                    <a:pt x="5653819" y="252117"/>
                  </a:lnTo>
                  <a:close/>
                  <a:moveTo>
                    <a:pt x="3904141" y="241916"/>
                  </a:moveTo>
                  <a:lnTo>
                    <a:pt x="3872581" y="313325"/>
                  </a:lnTo>
                  <a:lnTo>
                    <a:pt x="3987710" y="313325"/>
                  </a:lnTo>
                  <a:lnTo>
                    <a:pt x="4019270" y="241916"/>
                  </a:lnTo>
                  <a:close/>
                  <a:moveTo>
                    <a:pt x="2573395" y="138446"/>
                  </a:moveTo>
                  <a:lnTo>
                    <a:pt x="3245222" y="138446"/>
                  </a:lnTo>
                  <a:lnTo>
                    <a:pt x="3177366" y="338099"/>
                  </a:lnTo>
                  <a:lnTo>
                    <a:pt x="2497569" y="1262043"/>
                  </a:lnTo>
                  <a:lnTo>
                    <a:pt x="2210476" y="1262043"/>
                  </a:lnTo>
                  <a:lnTo>
                    <a:pt x="2855388" y="397850"/>
                  </a:lnTo>
                  <a:lnTo>
                    <a:pt x="2485227" y="397850"/>
                  </a:lnTo>
                  <a:close/>
                  <a:moveTo>
                    <a:pt x="2153295" y="138446"/>
                  </a:moveTo>
                  <a:lnTo>
                    <a:pt x="2361693" y="138446"/>
                  </a:lnTo>
                  <a:lnTo>
                    <a:pt x="1979828" y="1262043"/>
                  </a:lnTo>
                  <a:lnTo>
                    <a:pt x="1708766" y="1262043"/>
                  </a:lnTo>
                  <a:lnTo>
                    <a:pt x="2013870" y="364331"/>
                  </a:lnTo>
                  <a:lnTo>
                    <a:pt x="1859394" y="364331"/>
                  </a:lnTo>
                  <a:lnTo>
                    <a:pt x="1926248" y="167592"/>
                  </a:lnTo>
                  <a:close/>
                  <a:moveTo>
                    <a:pt x="1186698" y="138446"/>
                  </a:moveTo>
                  <a:lnTo>
                    <a:pt x="1708421" y="138446"/>
                  </a:lnTo>
                  <a:lnTo>
                    <a:pt x="1740459" y="215684"/>
                  </a:lnTo>
                  <a:lnTo>
                    <a:pt x="1410603" y="1186262"/>
                  </a:lnTo>
                  <a:lnTo>
                    <a:pt x="1326556" y="1262043"/>
                  </a:lnTo>
                  <a:lnTo>
                    <a:pt x="804833" y="1262043"/>
                  </a:lnTo>
                  <a:lnTo>
                    <a:pt x="762093" y="1186262"/>
                  </a:lnTo>
                  <a:lnTo>
                    <a:pt x="1091949" y="215684"/>
                  </a:lnTo>
                  <a:close/>
                  <a:moveTo>
                    <a:pt x="453273" y="138446"/>
                  </a:moveTo>
                  <a:lnTo>
                    <a:pt x="960422" y="138446"/>
                  </a:lnTo>
                  <a:lnTo>
                    <a:pt x="995375" y="215684"/>
                  </a:lnTo>
                  <a:lnTo>
                    <a:pt x="840352" y="671827"/>
                  </a:lnTo>
                  <a:lnTo>
                    <a:pt x="360687" y="1002639"/>
                  </a:lnTo>
                  <a:lnTo>
                    <a:pt x="739592" y="1002639"/>
                  </a:lnTo>
                  <a:lnTo>
                    <a:pt x="651424" y="1262043"/>
                  </a:lnTo>
                  <a:lnTo>
                    <a:pt x="0" y="1262043"/>
                  </a:lnTo>
                  <a:lnTo>
                    <a:pt x="129770" y="880224"/>
                  </a:lnTo>
                  <a:lnTo>
                    <a:pt x="609480" y="545039"/>
                  </a:lnTo>
                  <a:lnTo>
                    <a:pt x="662969" y="387648"/>
                  </a:lnTo>
                  <a:lnTo>
                    <a:pt x="571157" y="387648"/>
                  </a:lnTo>
                  <a:lnTo>
                    <a:pt x="527073" y="517350"/>
                  </a:lnTo>
                  <a:lnTo>
                    <a:pt x="253096" y="517350"/>
                  </a:lnTo>
                  <a:lnTo>
                    <a:pt x="355610" y="215684"/>
                  </a:lnTo>
                  <a:close/>
                  <a:moveTo>
                    <a:pt x="3375633" y="13116"/>
                  </a:moveTo>
                  <a:lnTo>
                    <a:pt x="4713458" y="13116"/>
                  </a:lnTo>
                  <a:lnTo>
                    <a:pt x="4635718" y="241916"/>
                  </a:lnTo>
                  <a:lnTo>
                    <a:pt x="4265558" y="241916"/>
                  </a:lnTo>
                  <a:lnTo>
                    <a:pt x="4233998" y="313325"/>
                  </a:lnTo>
                  <a:lnTo>
                    <a:pt x="4593957" y="313325"/>
                  </a:lnTo>
                  <a:lnTo>
                    <a:pt x="4250734" y="1323251"/>
                  </a:lnTo>
                  <a:lnTo>
                    <a:pt x="3758158" y="1323251"/>
                  </a:lnTo>
                  <a:lnTo>
                    <a:pt x="3798508" y="1170232"/>
                  </a:lnTo>
                  <a:lnTo>
                    <a:pt x="4027308" y="1170232"/>
                  </a:lnTo>
                  <a:lnTo>
                    <a:pt x="4034230" y="1149829"/>
                  </a:lnTo>
                  <a:lnTo>
                    <a:pt x="3878297" y="1149829"/>
                  </a:lnTo>
                  <a:lnTo>
                    <a:pt x="3945857" y="848163"/>
                  </a:lnTo>
                  <a:lnTo>
                    <a:pt x="3806888" y="1149829"/>
                  </a:lnTo>
                  <a:lnTo>
                    <a:pt x="3512508" y="1149829"/>
                  </a:lnTo>
                  <a:lnTo>
                    <a:pt x="3562558" y="925401"/>
                  </a:lnTo>
                  <a:lnTo>
                    <a:pt x="3458587" y="1149829"/>
                  </a:lnTo>
                  <a:lnTo>
                    <a:pt x="3274964" y="1149829"/>
                  </a:lnTo>
                  <a:lnTo>
                    <a:pt x="3217514" y="1318879"/>
                  </a:lnTo>
                  <a:lnTo>
                    <a:pt x="2956652" y="1318879"/>
                  </a:lnTo>
                  <a:lnTo>
                    <a:pt x="3298395" y="313325"/>
                  </a:lnTo>
                  <a:lnTo>
                    <a:pt x="3624836" y="313325"/>
                  </a:lnTo>
                  <a:lnTo>
                    <a:pt x="3657853" y="241916"/>
                  </a:lnTo>
                  <a:lnTo>
                    <a:pt x="3297894" y="241916"/>
                  </a:lnTo>
                  <a:close/>
                  <a:moveTo>
                    <a:pt x="5074965" y="0"/>
                  </a:moveTo>
                  <a:lnTo>
                    <a:pt x="5943531" y="0"/>
                  </a:lnTo>
                  <a:lnTo>
                    <a:pt x="6009748" y="276891"/>
                  </a:lnTo>
                  <a:lnTo>
                    <a:pt x="6091358" y="276891"/>
                  </a:lnTo>
                  <a:lnTo>
                    <a:pt x="6002689" y="537753"/>
                  </a:lnTo>
                  <a:lnTo>
                    <a:pt x="5746200" y="537753"/>
                  </a:lnTo>
                  <a:lnTo>
                    <a:pt x="5723429" y="604790"/>
                  </a:lnTo>
                  <a:lnTo>
                    <a:pt x="4878181" y="604790"/>
                  </a:lnTo>
                  <a:lnTo>
                    <a:pt x="4900951" y="537753"/>
                  </a:lnTo>
                  <a:lnTo>
                    <a:pt x="4654664" y="537753"/>
                  </a:lnTo>
                  <a:lnTo>
                    <a:pt x="4743333" y="276891"/>
                  </a:lnTo>
                  <a:lnTo>
                    <a:pt x="4824943" y="276891"/>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rot lat="0" lon="0" rev="0"/>
                </a:camera>
                <a:lightRig rig="threePt" dir="t"/>
              </a:scene3d>
            </a:bodyPr>
            <a:lstStyle/>
            <a:p>
              <a:endParaRPr lang="zh-CN" altLang="en-US" sz="8600" i="1" dirty="0">
                <a:latin typeface="汉仪力量黑简" panose="00020600040101010101" pitchFamily="18" charset="-122"/>
                <a:ea typeface="汉仪力量黑简" panose="00020600040101010101" pitchFamily="18" charset="-122"/>
              </a:endParaRPr>
            </a:p>
          </p:txBody>
        </p:sp>
        <p:sp>
          <p:nvSpPr>
            <p:cNvPr id="24" name="文本框 23"/>
            <p:cNvSpPr txBox="1"/>
            <p:nvPr/>
          </p:nvSpPr>
          <p:spPr>
            <a:xfrm>
              <a:off x="1778376" y="3297447"/>
              <a:ext cx="3205796" cy="1310135"/>
            </a:xfrm>
            <a:custGeom>
              <a:avLst/>
              <a:gdLst/>
              <a:ahLst/>
              <a:cxnLst/>
              <a:rect l="l" t="t" r="r" b="b"/>
              <a:pathLst>
                <a:path w="3205796" h="1310135">
                  <a:moveTo>
                    <a:pt x="794675" y="268148"/>
                  </a:moveTo>
                  <a:lnTo>
                    <a:pt x="641155" y="419710"/>
                  </a:lnTo>
                  <a:lnTo>
                    <a:pt x="1280921" y="419710"/>
                  </a:lnTo>
                  <a:lnTo>
                    <a:pt x="1231873" y="268148"/>
                  </a:lnTo>
                  <a:close/>
                  <a:moveTo>
                    <a:pt x="2122048" y="230257"/>
                  </a:moveTo>
                  <a:lnTo>
                    <a:pt x="2834680" y="230257"/>
                  </a:lnTo>
                  <a:lnTo>
                    <a:pt x="2766345" y="431368"/>
                  </a:lnTo>
                  <a:lnTo>
                    <a:pt x="2539002" y="431368"/>
                  </a:lnTo>
                  <a:lnTo>
                    <a:pt x="2504322" y="533381"/>
                  </a:lnTo>
                  <a:lnTo>
                    <a:pt x="2724378" y="533381"/>
                  </a:lnTo>
                  <a:lnTo>
                    <a:pt x="2657523" y="730120"/>
                  </a:lnTo>
                  <a:lnTo>
                    <a:pt x="2437467" y="730120"/>
                  </a:lnTo>
                  <a:lnTo>
                    <a:pt x="2387941" y="875852"/>
                  </a:lnTo>
                  <a:lnTo>
                    <a:pt x="2430204" y="875852"/>
                  </a:lnTo>
                  <a:lnTo>
                    <a:pt x="2461172" y="746150"/>
                  </a:lnTo>
                  <a:lnTo>
                    <a:pt x="2618563" y="746150"/>
                  </a:lnTo>
                  <a:lnTo>
                    <a:pt x="2587595" y="875852"/>
                  </a:lnTo>
                  <a:lnTo>
                    <a:pt x="2625485" y="875852"/>
                  </a:lnTo>
                  <a:lnTo>
                    <a:pt x="2557628" y="1075506"/>
                  </a:lnTo>
                  <a:lnTo>
                    <a:pt x="1826051" y="1075506"/>
                  </a:lnTo>
                  <a:lnTo>
                    <a:pt x="1893908" y="875852"/>
                  </a:lnTo>
                  <a:lnTo>
                    <a:pt x="2111049" y="875852"/>
                  </a:lnTo>
                  <a:lnTo>
                    <a:pt x="2160576" y="730120"/>
                  </a:lnTo>
                  <a:lnTo>
                    <a:pt x="1959465" y="730120"/>
                  </a:lnTo>
                  <a:lnTo>
                    <a:pt x="2026320" y="533381"/>
                  </a:lnTo>
                  <a:lnTo>
                    <a:pt x="2227430" y="533381"/>
                  </a:lnTo>
                  <a:lnTo>
                    <a:pt x="2262110" y="431368"/>
                  </a:lnTo>
                  <a:lnTo>
                    <a:pt x="2053713" y="431368"/>
                  </a:lnTo>
                  <a:close/>
                  <a:moveTo>
                    <a:pt x="2111027" y="206940"/>
                  </a:moveTo>
                  <a:lnTo>
                    <a:pt x="1805945" y="1104652"/>
                  </a:lnTo>
                  <a:lnTo>
                    <a:pt x="2565211" y="1104652"/>
                  </a:lnTo>
                  <a:lnTo>
                    <a:pt x="2870293" y="206940"/>
                  </a:lnTo>
                  <a:close/>
                  <a:moveTo>
                    <a:pt x="1914607" y="8744"/>
                  </a:moveTo>
                  <a:lnTo>
                    <a:pt x="3205796" y="8744"/>
                  </a:lnTo>
                  <a:lnTo>
                    <a:pt x="2763521" y="1310135"/>
                  </a:lnTo>
                  <a:lnTo>
                    <a:pt x="1472331" y="1310135"/>
                  </a:lnTo>
                  <a:close/>
                  <a:moveTo>
                    <a:pt x="678863" y="0"/>
                  </a:moveTo>
                  <a:lnTo>
                    <a:pt x="1537228" y="0"/>
                  </a:lnTo>
                  <a:lnTo>
                    <a:pt x="1614921" y="303124"/>
                  </a:lnTo>
                  <a:lnTo>
                    <a:pt x="1677586" y="303124"/>
                  </a:lnTo>
                  <a:lnTo>
                    <a:pt x="1582997" y="581473"/>
                  </a:lnTo>
                  <a:lnTo>
                    <a:pt x="1411032" y="581473"/>
                  </a:lnTo>
                  <a:lnTo>
                    <a:pt x="1388740" y="647052"/>
                  </a:lnTo>
                  <a:lnTo>
                    <a:pt x="1052098" y="647052"/>
                  </a:lnTo>
                  <a:lnTo>
                    <a:pt x="1026845" y="721376"/>
                  </a:lnTo>
                  <a:lnTo>
                    <a:pt x="1395548" y="721376"/>
                  </a:lnTo>
                  <a:lnTo>
                    <a:pt x="1314325" y="960377"/>
                  </a:lnTo>
                  <a:lnTo>
                    <a:pt x="945622" y="960377"/>
                  </a:lnTo>
                  <a:lnTo>
                    <a:pt x="913424" y="1055103"/>
                  </a:lnTo>
                  <a:lnTo>
                    <a:pt x="1401628" y="1055103"/>
                  </a:lnTo>
                  <a:lnTo>
                    <a:pt x="1317422" y="1302849"/>
                  </a:lnTo>
                  <a:lnTo>
                    <a:pt x="0" y="1302849"/>
                  </a:lnTo>
                  <a:lnTo>
                    <a:pt x="84206" y="1055103"/>
                  </a:lnTo>
                  <a:lnTo>
                    <a:pt x="578240" y="1055103"/>
                  </a:lnTo>
                  <a:lnTo>
                    <a:pt x="610437" y="960377"/>
                  </a:lnTo>
                  <a:lnTo>
                    <a:pt x="237362" y="960377"/>
                  </a:lnTo>
                  <a:lnTo>
                    <a:pt x="318585" y="721376"/>
                  </a:lnTo>
                  <a:lnTo>
                    <a:pt x="691660" y="721376"/>
                  </a:lnTo>
                  <a:lnTo>
                    <a:pt x="716913" y="647052"/>
                  </a:lnTo>
                  <a:lnTo>
                    <a:pt x="342381" y="647052"/>
                  </a:lnTo>
                  <a:lnTo>
                    <a:pt x="364673" y="581473"/>
                  </a:lnTo>
                  <a:lnTo>
                    <a:pt x="234971" y="581473"/>
                  </a:lnTo>
                  <a:lnTo>
                    <a:pt x="329561" y="303124"/>
                  </a:lnTo>
                  <a:lnTo>
                    <a:pt x="395140" y="303124"/>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scene3d>
                <a:camera prst="orthographicFront">
                  <a:rot lat="0" lon="0" rev="0"/>
                </a:camera>
                <a:lightRig rig="threePt" dir="t"/>
              </a:scene3d>
            </a:bodyPr>
            <a:lstStyle/>
            <a:p>
              <a:endParaRPr lang="zh-CN" altLang="en-US" sz="8600" i="1" dirty="0">
                <a:latin typeface="汉仪力量黑简" panose="00020600040101010101" pitchFamily="18" charset="-122"/>
                <a:ea typeface="汉仪力量黑简" panose="00020600040101010101" pitchFamily="18" charset="-122"/>
              </a:endParaRPr>
            </a:p>
          </p:txBody>
        </p:sp>
      </p:grpSp>
      <p:pic>
        <p:nvPicPr>
          <p:cNvPr id="25" name="图片 24"/>
          <p:cNvPicPr>
            <a:picLocks noChangeAspect="1"/>
          </p:cNvPicPr>
          <p:nvPr userDrawn="1"/>
        </p:nvPicPr>
        <p:blipFill rotWithShape="1">
          <a:blip r:embed="rId4" cstate="print">
            <a:extLst>
              <a:ext uri="{BEBA8EAE-BF5A-486C-A8C5-ECC9F3942E4B}">
                <a14:imgProps xmlns="" xmlns:a14="http://schemas.microsoft.com/office/drawing/2010/main">
                  <a14:imgLayer r:embed="rId5">
                    <a14:imgEffect>
                      <a14:backgroundRemoval t="4651" b="97674" l="4667" r="95333"/>
                    </a14:imgEffect>
                  </a14:imgLayer>
                </a14:imgProps>
              </a:ext>
              <a:ext uri="{28A0092B-C50C-407E-A947-70E740481C1C}">
                <a14:useLocalDpi xmlns="" xmlns:a14="http://schemas.microsoft.com/office/drawing/2010/main" val="0"/>
              </a:ext>
            </a:extLst>
          </a:blip>
          <a:srcRect/>
          <a:stretch/>
        </p:blipFill>
        <p:spPr>
          <a:xfrm>
            <a:off x="681690" y="235552"/>
            <a:ext cx="469078" cy="401855"/>
          </a:xfrm>
          <a:prstGeom prst="rect">
            <a:avLst/>
          </a:prstGeom>
        </p:spPr>
      </p:pic>
    </p:spTree>
    <p:extLst>
      <p:ext uri="{BB962C8B-B14F-4D97-AF65-F5344CB8AC3E}">
        <p14:creationId xmlns="" xmlns:p14="http://schemas.microsoft.com/office/powerpoint/2010/main" val="2755515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14890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2" name="组合 5"/>
          <p:cNvGrpSpPr/>
          <p:nvPr userDrawn="1"/>
        </p:nvGrpSpPr>
        <p:grpSpPr>
          <a:xfrm>
            <a:off x="-7620" y="3592246"/>
            <a:ext cx="9153525" cy="2313923"/>
            <a:chOff x="-10160" y="4789660"/>
            <a:chExt cx="12204700" cy="3085231"/>
          </a:xfrm>
        </p:grpSpPr>
        <p:pic>
          <p:nvPicPr>
            <p:cNvPr id="7" name="图片 6"/>
            <p:cNvPicPr>
              <a:picLocks noChangeAspect="1"/>
            </p:cNvPicPr>
            <p:nvPr userDrawn="1"/>
          </p:nvPicPr>
          <p:blipFill>
            <a:blip r:embed="rId2" cstate="print">
              <a:duotone>
                <a:prstClr val="black"/>
                <a:schemeClr val="accent3">
                  <a:tint val="45000"/>
                  <a:satMod val="400000"/>
                </a:schemeClr>
              </a:duotone>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10160" y="5414921"/>
              <a:ext cx="11206120" cy="2093980"/>
            </a:xfrm>
            <a:prstGeom prst="rect">
              <a:avLst/>
            </a:prstGeom>
          </p:spPr>
        </p:pic>
        <p:pic>
          <p:nvPicPr>
            <p:cNvPr id="8" name="图片 7"/>
            <p:cNvPicPr>
              <a:picLocks noChangeAspect="1"/>
            </p:cNvPicPr>
            <p:nvPr userDrawn="1"/>
          </p:nvPicPr>
          <p:blipFill rotWithShape="1">
            <a:blip r:embed="rId4" cstate="print">
              <a:duotone>
                <a:prstClr val="black"/>
                <a:schemeClr val="accent3">
                  <a:tint val="45000"/>
                  <a:satMod val="400000"/>
                </a:schemeClr>
              </a:duotone>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p:blipFill>
          <p:spPr>
            <a:xfrm flipH="1">
              <a:off x="-10160" y="4789660"/>
              <a:ext cx="12204700" cy="3085231"/>
            </a:xfrm>
            <a:prstGeom prst="rect">
              <a:avLst/>
            </a:prstGeom>
          </p:spPr>
        </p:pic>
      </p:grpSp>
    </p:spTree>
    <p:extLst>
      <p:ext uri="{BB962C8B-B14F-4D97-AF65-F5344CB8AC3E}">
        <p14:creationId xmlns="" xmlns:p14="http://schemas.microsoft.com/office/powerpoint/2010/main" val="17599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5"/>
          <p:cNvGrpSpPr/>
          <p:nvPr userDrawn="1"/>
        </p:nvGrpSpPr>
        <p:grpSpPr>
          <a:xfrm>
            <a:off x="-7620" y="3592246"/>
            <a:ext cx="9153525" cy="2313923"/>
            <a:chOff x="-10160" y="4789660"/>
            <a:chExt cx="12204700" cy="3085231"/>
          </a:xfrm>
        </p:grpSpPr>
        <p:pic>
          <p:nvPicPr>
            <p:cNvPr id="7" name="图片 6"/>
            <p:cNvPicPr>
              <a:picLocks noChangeAspect="1"/>
            </p:cNvPicPr>
            <p:nvPr userDrawn="1"/>
          </p:nvPicPr>
          <p:blipFill>
            <a:blip r:embed="rId2" cstate="print">
              <a:duotone>
                <a:prstClr val="black"/>
                <a:schemeClr val="accent3">
                  <a:tint val="45000"/>
                  <a:satMod val="400000"/>
                </a:schemeClr>
              </a:duotone>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10160" y="5414921"/>
              <a:ext cx="11206120" cy="2093980"/>
            </a:xfrm>
            <a:prstGeom prst="rect">
              <a:avLst/>
            </a:prstGeom>
          </p:spPr>
        </p:pic>
        <p:pic>
          <p:nvPicPr>
            <p:cNvPr id="8" name="图片 7"/>
            <p:cNvPicPr>
              <a:picLocks noChangeAspect="1"/>
            </p:cNvPicPr>
            <p:nvPr userDrawn="1"/>
          </p:nvPicPr>
          <p:blipFill rotWithShape="1">
            <a:blip r:embed="rId4" cstate="print">
              <a:duotone>
                <a:prstClr val="black"/>
                <a:schemeClr val="accent3">
                  <a:tint val="45000"/>
                  <a:satMod val="400000"/>
                </a:schemeClr>
              </a:duotone>
              <a:extLst>
                <a:ext uri="{BEBA8EAE-BF5A-486C-A8C5-ECC9F3942E4B}">
                  <a14:imgProps xmlns="" xmlns:a14="http://schemas.microsoft.com/office/drawing/2010/main">
                    <a14:imgLayer r:embed="rId5">
                      <a14:imgEffect>
                        <a14:brightnessContrast contrast="40000"/>
                      </a14:imgEffect>
                    </a14:imgLayer>
                  </a14:imgProps>
                </a:ext>
                <a:ext uri="{28A0092B-C50C-407E-A947-70E740481C1C}">
                  <a14:useLocalDpi xmlns="" xmlns:a14="http://schemas.microsoft.com/office/drawing/2010/main" val="0"/>
                </a:ext>
              </a:extLst>
            </a:blip>
            <a:srcRect/>
            <a:stretch/>
          </p:blipFill>
          <p:spPr>
            <a:xfrm flipH="1">
              <a:off x="-10160" y="4789660"/>
              <a:ext cx="12204700" cy="3085231"/>
            </a:xfrm>
            <a:prstGeom prst="rect">
              <a:avLst/>
            </a:prstGeom>
          </p:spPr>
        </p:pic>
      </p:grpSp>
      <p:cxnSp>
        <p:nvCxnSpPr>
          <p:cNvPr id="13" name="直接连接符 12"/>
          <p:cNvCxnSpPr>
            <a:cxnSpLocks/>
          </p:cNvCxnSpPr>
          <p:nvPr userDrawn="1"/>
        </p:nvCxnSpPr>
        <p:spPr>
          <a:xfrm flipV="1">
            <a:off x="1100249" y="654949"/>
            <a:ext cx="7198408" cy="1002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组合 11"/>
          <p:cNvGrpSpPr/>
          <p:nvPr userDrawn="1"/>
        </p:nvGrpSpPr>
        <p:grpSpPr>
          <a:xfrm>
            <a:off x="589827" y="203689"/>
            <a:ext cx="511034" cy="511035"/>
            <a:chOff x="5912492" y="1601498"/>
            <a:chExt cx="1230084" cy="1230085"/>
          </a:xfrm>
        </p:grpSpPr>
        <p:sp>
          <p:nvSpPr>
            <p:cNvPr id="14" name="Freeform 17"/>
            <p:cNvSpPr>
              <a:spLocks/>
            </p:cNvSpPr>
            <p:nvPr/>
          </p:nvSpPr>
          <p:spPr bwMode="auto">
            <a:xfrm>
              <a:off x="6256795" y="1933290"/>
              <a:ext cx="541478" cy="522051"/>
            </a:xfrm>
            <a:custGeom>
              <a:avLst/>
              <a:gdLst>
                <a:gd name="T0" fmla="*/ 1001 w 1037"/>
                <a:gd name="T1" fmla="*/ 636 h 1002"/>
                <a:gd name="T2" fmla="*/ 867 w 1037"/>
                <a:gd name="T3" fmla="*/ 148 h 1002"/>
                <a:gd name="T4" fmla="*/ 529 w 1037"/>
                <a:gd name="T5" fmla="*/ 6 h 1002"/>
                <a:gd name="T6" fmla="*/ 818 w 1037"/>
                <a:gd name="T7" fmla="*/ 288 h 1002"/>
                <a:gd name="T8" fmla="*/ 804 w 1037"/>
                <a:gd name="T9" fmla="*/ 659 h 1002"/>
                <a:gd name="T10" fmla="*/ 800 w 1037"/>
                <a:gd name="T11" fmla="*/ 665 h 1002"/>
                <a:gd name="T12" fmla="*/ 454 w 1037"/>
                <a:gd name="T13" fmla="*/ 318 h 1002"/>
                <a:gd name="T14" fmla="*/ 579 w 1037"/>
                <a:gd name="T15" fmla="*/ 198 h 1002"/>
                <a:gd name="T16" fmla="*/ 511 w 1037"/>
                <a:gd name="T17" fmla="*/ 129 h 1002"/>
                <a:gd name="T18" fmla="*/ 340 w 1037"/>
                <a:gd name="T19" fmla="*/ 151 h 1002"/>
                <a:gd name="T20" fmla="*/ 107 w 1037"/>
                <a:gd name="T21" fmla="*/ 371 h 1002"/>
                <a:gd name="T22" fmla="*/ 252 w 1037"/>
                <a:gd name="T23" fmla="*/ 513 h 1002"/>
                <a:gd name="T24" fmla="*/ 332 w 1037"/>
                <a:gd name="T25" fmla="*/ 449 h 1002"/>
                <a:gd name="T26" fmla="*/ 666 w 1037"/>
                <a:gd name="T27" fmla="*/ 786 h 1002"/>
                <a:gd name="T28" fmla="*/ 117 w 1037"/>
                <a:gd name="T29" fmla="*/ 671 h 1002"/>
                <a:gd name="T30" fmla="*/ 34 w 1037"/>
                <a:gd name="T31" fmla="*/ 739 h 1002"/>
                <a:gd name="T32" fmla="*/ 102 w 1037"/>
                <a:gd name="T33" fmla="*/ 825 h 1002"/>
                <a:gd name="T34" fmla="*/ 79 w 1037"/>
                <a:gd name="T35" fmla="*/ 821 h 1002"/>
                <a:gd name="T36" fmla="*/ 0 w 1037"/>
                <a:gd name="T37" fmla="*/ 901 h 1002"/>
                <a:gd name="T38" fmla="*/ 79 w 1037"/>
                <a:gd name="T39" fmla="*/ 981 h 1002"/>
                <a:gd name="T40" fmla="*/ 159 w 1037"/>
                <a:gd name="T41" fmla="*/ 901 h 1002"/>
                <a:gd name="T42" fmla="*/ 153 w 1037"/>
                <a:gd name="T43" fmla="*/ 871 h 1002"/>
                <a:gd name="T44" fmla="*/ 352 w 1037"/>
                <a:gd name="T45" fmla="*/ 968 h 1002"/>
                <a:gd name="T46" fmla="*/ 693 w 1037"/>
                <a:gd name="T47" fmla="*/ 961 h 1002"/>
                <a:gd name="T48" fmla="*/ 794 w 1037"/>
                <a:gd name="T49" fmla="*/ 914 h 1002"/>
                <a:gd name="T50" fmla="*/ 876 w 1037"/>
                <a:gd name="T51" fmla="*/ 996 h 1002"/>
                <a:gd name="T52" fmla="*/ 1004 w 1037"/>
                <a:gd name="T53" fmla="*/ 870 h 1002"/>
                <a:gd name="T54" fmla="*/ 926 w 1037"/>
                <a:gd name="T55" fmla="*/ 791 h 1002"/>
                <a:gd name="T56" fmla="*/ 1001 w 1037"/>
                <a:gd name="T57" fmla="*/ 63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 h="1002">
                  <a:moveTo>
                    <a:pt x="1001" y="636"/>
                  </a:moveTo>
                  <a:cubicBezTo>
                    <a:pt x="1037" y="499"/>
                    <a:pt x="1023" y="303"/>
                    <a:pt x="867" y="148"/>
                  </a:cubicBezTo>
                  <a:cubicBezTo>
                    <a:pt x="717" y="0"/>
                    <a:pt x="529" y="6"/>
                    <a:pt x="529" y="6"/>
                  </a:cubicBezTo>
                  <a:cubicBezTo>
                    <a:pt x="529" y="6"/>
                    <a:pt x="734" y="96"/>
                    <a:pt x="818" y="288"/>
                  </a:cubicBezTo>
                  <a:cubicBezTo>
                    <a:pt x="872" y="413"/>
                    <a:pt x="886" y="527"/>
                    <a:pt x="804" y="659"/>
                  </a:cubicBezTo>
                  <a:cubicBezTo>
                    <a:pt x="803" y="661"/>
                    <a:pt x="801" y="663"/>
                    <a:pt x="800" y="665"/>
                  </a:cubicBezTo>
                  <a:cubicBezTo>
                    <a:pt x="454" y="318"/>
                    <a:pt x="454" y="318"/>
                    <a:pt x="454" y="318"/>
                  </a:cubicBezTo>
                  <a:cubicBezTo>
                    <a:pt x="579" y="198"/>
                    <a:pt x="579" y="198"/>
                    <a:pt x="579" y="198"/>
                  </a:cubicBezTo>
                  <a:cubicBezTo>
                    <a:pt x="511" y="129"/>
                    <a:pt x="511" y="129"/>
                    <a:pt x="511" y="129"/>
                  </a:cubicBezTo>
                  <a:cubicBezTo>
                    <a:pt x="410" y="192"/>
                    <a:pt x="340" y="151"/>
                    <a:pt x="340" y="151"/>
                  </a:cubicBezTo>
                  <a:cubicBezTo>
                    <a:pt x="107" y="371"/>
                    <a:pt x="107" y="371"/>
                    <a:pt x="107" y="371"/>
                  </a:cubicBezTo>
                  <a:cubicBezTo>
                    <a:pt x="252" y="513"/>
                    <a:pt x="252" y="513"/>
                    <a:pt x="252" y="513"/>
                  </a:cubicBezTo>
                  <a:cubicBezTo>
                    <a:pt x="332" y="449"/>
                    <a:pt x="332" y="449"/>
                    <a:pt x="332" y="449"/>
                  </a:cubicBezTo>
                  <a:cubicBezTo>
                    <a:pt x="666" y="786"/>
                    <a:pt x="666" y="786"/>
                    <a:pt x="666" y="786"/>
                  </a:cubicBezTo>
                  <a:cubicBezTo>
                    <a:pt x="525" y="862"/>
                    <a:pt x="321" y="858"/>
                    <a:pt x="117" y="671"/>
                  </a:cubicBezTo>
                  <a:cubicBezTo>
                    <a:pt x="34" y="739"/>
                    <a:pt x="34" y="739"/>
                    <a:pt x="34" y="739"/>
                  </a:cubicBezTo>
                  <a:cubicBezTo>
                    <a:pt x="34" y="739"/>
                    <a:pt x="57" y="778"/>
                    <a:pt x="102" y="825"/>
                  </a:cubicBezTo>
                  <a:cubicBezTo>
                    <a:pt x="95" y="823"/>
                    <a:pt x="87" y="821"/>
                    <a:pt x="79" y="821"/>
                  </a:cubicBezTo>
                  <a:cubicBezTo>
                    <a:pt x="35" y="821"/>
                    <a:pt x="0" y="857"/>
                    <a:pt x="0" y="901"/>
                  </a:cubicBezTo>
                  <a:cubicBezTo>
                    <a:pt x="0" y="945"/>
                    <a:pt x="35" y="981"/>
                    <a:pt x="79" y="981"/>
                  </a:cubicBezTo>
                  <a:cubicBezTo>
                    <a:pt x="123" y="981"/>
                    <a:pt x="159" y="945"/>
                    <a:pt x="159" y="901"/>
                  </a:cubicBezTo>
                  <a:cubicBezTo>
                    <a:pt x="159" y="891"/>
                    <a:pt x="157" y="881"/>
                    <a:pt x="153" y="871"/>
                  </a:cubicBezTo>
                  <a:cubicBezTo>
                    <a:pt x="203" y="911"/>
                    <a:pt x="269" y="950"/>
                    <a:pt x="352" y="968"/>
                  </a:cubicBezTo>
                  <a:cubicBezTo>
                    <a:pt x="454" y="991"/>
                    <a:pt x="573" y="1002"/>
                    <a:pt x="693" y="961"/>
                  </a:cubicBezTo>
                  <a:cubicBezTo>
                    <a:pt x="727" y="950"/>
                    <a:pt x="761" y="934"/>
                    <a:pt x="794" y="914"/>
                  </a:cubicBezTo>
                  <a:cubicBezTo>
                    <a:pt x="876" y="996"/>
                    <a:pt x="876" y="996"/>
                    <a:pt x="876" y="996"/>
                  </a:cubicBezTo>
                  <a:cubicBezTo>
                    <a:pt x="1004" y="870"/>
                    <a:pt x="1004" y="870"/>
                    <a:pt x="1004" y="870"/>
                  </a:cubicBezTo>
                  <a:cubicBezTo>
                    <a:pt x="926" y="791"/>
                    <a:pt x="926" y="791"/>
                    <a:pt x="926" y="791"/>
                  </a:cubicBezTo>
                  <a:cubicBezTo>
                    <a:pt x="958" y="747"/>
                    <a:pt x="985" y="696"/>
                    <a:pt x="1001" y="636"/>
                  </a:cubicBezTo>
                  <a:close/>
                </a:path>
              </a:pathLst>
            </a:custGeom>
            <a:gradFill>
              <a:gsLst>
                <a:gs pos="43000">
                  <a:schemeClr val="accent5"/>
                </a:gs>
                <a:gs pos="100000">
                  <a:schemeClr val="accent6"/>
                </a:gs>
              </a:gsLst>
              <a:lin ang="5400000" scaled="1"/>
            </a:gradFill>
            <a:ln w="15875">
              <a:noFill/>
            </a:ln>
            <a:effectLst/>
          </p:spPr>
          <p:txBody>
            <a:bodyPr vert="horz" wrap="square" lIns="91440" tIns="45720" rIns="91440" bIns="45720" numCol="1" anchor="t" anchorCtr="0" compatLnSpc="1">
              <a:prstTxWarp prst="textNoShape">
                <a:avLst/>
              </a:prstTxWarp>
            </a:bodyPr>
            <a:lstStyle/>
            <a:p>
              <a:endParaRPr lang="zh-CN" altLang="en-US" sz="1800"/>
            </a:p>
          </p:txBody>
        </p:sp>
        <p:grpSp>
          <p:nvGrpSpPr>
            <p:cNvPr id="4" name="组合 14"/>
            <p:cNvGrpSpPr/>
            <p:nvPr/>
          </p:nvGrpSpPr>
          <p:grpSpPr>
            <a:xfrm>
              <a:off x="5912492" y="1601498"/>
              <a:ext cx="1230084" cy="1230085"/>
              <a:chOff x="5083541" y="523393"/>
              <a:chExt cx="2024917" cy="2024918"/>
            </a:xfrm>
            <a:solidFill>
              <a:schemeClr val="accent2"/>
            </a:solidFill>
          </p:grpSpPr>
          <p:cxnSp>
            <p:nvCxnSpPr>
              <p:cNvPr id="16" name="直接连接符 15"/>
              <p:cNvCxnSpPr/>
              <p:nvPr/>
            </p:nvCxnSpPr>
            <p:spPr>
              <a:xfrm>
                <a:off x="5214630"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
                <a:off x="5083541"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264251" y="1265601"/>
                <a:ext cx="234125" cy="7607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
                <a:off x="5163351"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86317" y="1020238"/>
                <a:ext cx="201313" cy="14626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2700000">
                <a:off x="5315161"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577014" y="821531"/>
                <a:ext cx="149633" cy="20595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3780000">
                <a:off x="5524107"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22784" y="694983"/>
                <a:ext cx="79035" cy="24324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4860000">
                <a:off x="5769741"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095999" y="654483"/>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940000">
                <a:off x="6028014"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290179" y="703693"/>
                <a:ext cx="76205" cy="23453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7020000">
                <a:off x="6273646"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465351" y="823290"/>
                <a:ext cx="148355" cy="20419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8100000">
                <a:off x="6482594"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604368" y="1012924"/>
                <a:ext cx="211380" cy="15357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9180000">
                <a:off x="6634402"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693622" y="1266138"/>
                <a:ext cx="232472" cy="7553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0260000">
                <a:off x="6714214"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724377"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1340000">
                <a:off x="6714214"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6693623" y="1730033"/>
                <a:ext cx="232471" cy="7553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2420000">
                <a:off x="6634402"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6604368" y="1905204"/>
                <a:ext cx="209658" cy="15232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3500000">
                <a:off x="6482594"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6465351" y="2044221"/>
                <a:ext cx="149737" cy="20609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4580000">
                <a:off x="6273646"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6290179" y="2133475"/>
                <a:ext cx="74783" cy="230159"/>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5660000">
                <a:off x="6028014"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095999" y="2164230"/>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6740000">
                <a:off x="5769741"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5825293" y="2133475"/>
                <a:ext cx="76526" cy="23552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7820000">
                <a:off x="5524107"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576767" y="2044221"/>
                <a:ext cx="149880" cy="20629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8900000">
                <a:off x="5315161"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379815" y="1905204"/>
                <a:ext cx="207815" cy="15098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9980000">
                <a:off x="5163351"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264511" y="1730032"/>
                <a:ext cx="233865" cy="75987"/>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21060000">
                <a:off x="5083541"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492581388"/>
      </p:ext>
    </p:extLst>
  </p:cSld>
  <p:clrMapOvr>
    <a:masterClrMapping/>
  </p:clrMapOvr>
  <p:extLst mod="1">
    <p:ext uri="{DCECCB84-F9BA-43D5-87BE-67443E8EF086}">
      <p15:sldGuideLst xmlns="" xmlns:p15="http://schemas.microsoft.com/office/powerpoint/2012/main">
        <p15:guide id="1" pos="710" userDrawn="1">
          <p15:clr>
            <a:srgbClr val="FBAE40"/>
          </p15:clr>
        </p15:guide>
        <p15:guide id="2" pos="697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48133268"/>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5389064"/>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71279014"/>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0240475"/>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5519377"/>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041" indent="0">
              <a:buNone/>
              <a:defRPr sz="2600"/>
            </a:lvl2pPr>
            <a:lvl3pPr marL="848081" indent="0">
              <a:buNone/>
              <a:defRPr sz="2200"/>
            </a:lvl3pPr>
            <a:lvl4pPr marL="1272122" indent="0">
              <a:buNone/>
              <a:defRPr sz="1900"/>
            </a:lvl4pPr>
            <a:lvl5pPr marL="1696164" indent="0">
              <a:buNone/>
              <a:defRPr sz="1900"/>
            </a:lvl5pPr>
            <a:lvl6pPr marL="2120204" indent="0">
              <a:buNone/>
              <a:defRPr sz="1900"/>
            </a:lvl6pPr>
            <a:lvl7pPr marL="2544247" indent="0">
              <a:buNone/>
              <a:defRPr sz="1900"/>
            </a:lvl7pPr>
            <a:lvl8pPr marL="2968288" indent="0">
              <a:buNone/>
              <a:defRPr sz="1900"/>
            </a:lvl8pPr>
            <a:lvl9pPr marL="3392328"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041" indent="0">
              <a:buNone/>
              <a:defRPr sz="1100"/>
            </a:lvl2pPr>
            <a:lvl3pPr marL="848081" indent="0">
              <a:buNone/>
              <a:defRPr sz="1000"/>
            </a:lvl3pPr>
            <a:lvl4pPr marL="1272122" indent="0">
              <a:buNone/>
              <a:defRPr sz="800"/>
            </a:lvl4pPr>
            <a:lvl5pPr marL="1696164" indent="0">
              <a:buNone/>
              <a:defRPr sz="800"/>
            </a:lvl5pPr>
            <a:lvl6pPr marL="2120204" indent="0">
              <a:buNone/>
              <a:defRPr sz="800"/>
            </a:lvl6pPr>
            <a:lvl7pPr marL="2544247" indent="0">
              <a:buNone/>
              <a:defRPr sz="800"/>
            </a:lvl7pPr>
            <a:lvl8pPr marL="2968288" indent="0">
              <a:buNone/>
              <a:defRPr sz="800"/>
            </a:lvl8pPr>
            <a:lvl9pPr marL="3392328" indent="0">
              <a:buNone/>
              <a:defRPr sz="800"/>
            </a:lvl9pPr>
          </a:lstStyle>
          <a:p>
            <a:pPr lvl="0"/>
            <a:r>
              <a:rPr lang="zh-CN" altLang="en-US" smtClean="0"/>
              <a:t>单击此处编辑母版文本样式</a:t>
            </a:r>
          </a:p>
        </p:txBody>
      </p:sp>
    </p:spTree>
    <p:extLst>
      <p:ext uri="{BB962C8B-B14F-4D97-AF65-F5344CB8AC3E}">
        <p14:creationId xmlns="" xmlns:p14="http://schemas.microsoft.com/office/powerpoint/2010/main" val="1837777649"/>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3555917167"/>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58417875"/>
      </p:ext>
    </p:extLst>
  </p:cSld>
  <p:clrMapOvr>
    <a:masterClrMapping/>
  </p:clrMapOvr>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矩形 3"/>
          <p:cNvSpPr>
            <a:spLocks noChangeArrowheads="1"/>
          </p:cNvSpPr>
          <p:nvPr userDrawn="1"/>
        </p:nvSpPr>
        <p:spPr bwMode="auto">
          <a:xfrm>
            <a:off x="2916238" y="-161925"/>
            <a:ext cx="6049962" cy="5526088"/>
          </a:xfrm>
          <a:prstGeom prst="rect">
            <a:avLst/>
          </a:prstGeom>
          <a:blipFill dpi="0" rotWithShape="1">
            <a:blip r:embed="rId11" cstate="print">
              <a:alphaModFix amt="7000"/>
            </a:blip>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 name="矩形 2"/>
          <p:cNvSpPr>
            <a:spLocks noChangeArrowheads="1"/>
          </p:cNvSpPr>
          <p:nvPr userDrawn="1"/>
        </p:nvSpPr>
        <p:spPr bwMode="auto">
          <a:xfrm>
            <a:off x="0" y="5010150"/>
            <a:ext cx="9182100" cy="133350"/>
          </a:xfrm>
          <a:prstGeom prst="rect">
            <a:avLst/>
          </a:prstGeom>
          <a:solidFill>
            <a:srgbClr val="C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Tree>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mc:AlternateContent xmlns:mc="http://schemas.openxmlformats.org/markup-compatibility/2006">
    <mc:Choice xmlns=""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2pPr>
      <a:lvl3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3pPr>
      <a:lvl4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4pPr>
      <a:lvl5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5pPr>
      <a:lvl6pPr marL="424041" algn="l" rtl="0" fontAlgn="base">
        <a:spcBef>
          <a:spcPct val="0"/>
        </a:spcBef>
        <a:spcAft>
          <a:spcPct val="0"/>
        </a:spcAft>
        <a:defRPr sz="2600" b="1">
          <a:solidFill>
            <a:schemeClr val="tx1"/>
          </a:solidFill>
          <a:latin typeface="Arial" charset="0"/>
          <a:ea typeface="微软雅黑" pitchFamily="34" charset="-122"/>
          <a:cs typeface="宋体" pitchFamily="2" charset="-122"/>
        </a:defRPr>
      </a:lvl6pPr>
      <a:lvl7pPr marL="848081" algn="l" rtl="0" fontAlgn="base">
        <a:spcBef>
          <a:spcPct val="0"/>
        </a:spcBef>
        <a:spcAft>
          <a:spcPct val="0"/>
        </a:spcAft>
        <a:defRPr sz="2600" b="1">
          <a:solidFill>
            <a:schemeClr val="tx1"/>
          </a:solidFill>
          <a:latin typeface="Arial" charset="0"/>
          <a:ea typeface="微软雅黑" pitchFamily="34" charset="-122"/>
          <a:cs typeface="宋体" pitchFamily="2" charset="-122"/>
        </a:defRPr>
      </a:lvl7pPr>
      <a:lvl8pPr marL="1272122" algn="l" rtl="0" fontAlgn="base">
        <a:spcBef>
          <a:spcPct val="0"/>
        </a:spcBef>
        <a:spcAft>
          <a:spcPct val="0"/>
        </a:spcAft>
        <a:defRPr sz="2600" b="1">
          <a:solidFill>
            <a:schemeClr val="tx1"/>
          </a:solidFill>
          <a:latin typeface="Arial" charset="0"/>
          <a:ea typeface="微软雅黑" pitchFamily="34" charset="-122"/>
          <a:cs typeface="宋体" pitchFamily="2" charset="-122"/>
        </a:defRPr>
      </a:lvl8pPr>
      <a:lvl9pPr marL="1696164" algn="l" rtl="0" fontAlgn="base">
        <a:spcBef>
          <a:spcPct val="0"/>
        </a:spcBef>
        <a:spcAft>
          <a:spcPct val="0"/>
        </a:spcAft>
        <a:defRPr sz="2600" b="1">
          <a:solidFill>
            <a:schemeClr val="tx1"/>
          </a:solidFill>
          <a:latin typeface="Arial" charset="0"/>
          <a:ea typeface="微软雅黑" pitchFamily="34" charset="-122"/>
          <a:cs typeface="宋体" pitchFamily="2" charset="-122"/>
        </a:defRPr>
      </a:lvl9pPr>
    </p:titleStyle>
    <p:bodyStyle>
      <a:lvl1pPr marL="167509"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900" b="1">
          <a:solidFill>
            <a:schemeClr val="tx1"/>
          </a:solidFill>
          <a:latin typeface="+mn-lt"/>
          <a:ea typeface="+mn-ea"/>
          <a:cs typeface="+mn-cs"/>
        </a:defRPr>
      </a:lvl1pPr>
      <a:lvl2pPr marL="501269" indent="-167509"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29991" indent="-161213"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3pPr>
      <a:lvl4pPr marL="1163752"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300">
          <a:solidFill>
            <a:schemeClr val="tx1"/>
          </a:solidFill>
          <a:latin typeface="+mn-lt"/>
          <a:ea typeface="+mn-ea"/>
          <a:cs typeface="+mn-cs"/>
        </a:defRPr>
      </a:lvl4pPr>
      <a:lvl5pPr marL="1501290" indent="-170029" algn="l" rtl="0" eaLnBrk="0" fontAlgn="ctr" hangingPunct="0">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5pPr>
      <a:lvl6pPr marL="1925853"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6pPr>
      <a:lvl7pPr marL="2349895"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7pPr>
      <a:lvl8pPr marL="2773937"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8pPr>
      <a:lvl9pPr marL="3197976"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9pPr>
    </p:bodyStyle>
    <p:otherStyle>
      <a:defPPr>
        <a:defRPr lang="zh-CN"/>
      </a:defPPr>
      <a:lvl1pPr marL="0" algn="l" defTabSz="848081" rtl="0" eaLnBrk="1" latinLnBrk="0" hangingPunct="1">
        <a:defRPr sz="1700" kern="1200">
          <a:solidFill>
            <a:schemeClr val="tx1"/>
          </a:solidFill>
          <a:latin typeface="+mn-lt"/>
          <a:ea typeface="+mn-ea"/>
          <a:cs typeface="+mn-cs"/>
        </a:defRPr>
      </a:lvl1pPr>
      <a:lvl2pPr marL="424041" algn="l" defTabSz="848081" rtl="0" eaLnBrk="1" latinLnBrk="0" hangingPunct="1">
        <a:defRPr sz="1700" kern="1200">
          <a:solidFill>
            <a:schemeClr val="tx1"/>
          </a:solidFill>
          <a:latin typeface="+mn-lt"/>
          <a:ea typeface="+mn-ea"/>
          <a:cs typeface="+mn-cs"/>
        </a:defRPr>
      </a:lvl2pPr>
      <a:lvl3pPr marL="848081" algn="l" defTabSz="848081" rtl="0" eaLnBrk="1" latinLnBrk="0" hangingPunct="1">
        <a:defRPr sz="1700" kern="1200">
          <a:solidFill>
            <a:schemeClr val="tx1"/>
          </a:solidFill>
          <a:latin typeface="+mn-lt"/>
          <a:ea typeface="+mn-ea"/>
          <a:cs typeface="+mn-cs"/>
        </a:defRPr>
      </a:lvl3pPr>
      <a:lvl4pPr marL="1272122" algn="l" defTabSz="848081" rtl="0" eaLnBrk="1" latinLnBrk="0" hangingPunct="1">
        <a:defRPr sz="1700" kern="1200">
          <a:solidFill>
            <a:schemeClr val="tx1"/>
          </a:solidFill>
          <a:latin typeface="+mn-lt"/>
          <a:ea typeface="+mn-ea"/>
          <a:cs typeface="+mn-cs"/>
        </a:defRPr>
      </a:lvl4pPr>
      <a:lvl5pPr marL="1696164" algn="l" defTabSz="848081" rtl="0" eaLnBrk="1" latinLnBrk="0" hangingPunct="1">
        <a:defRPr sz="1700" kern="1200">
          <a:solidFill>
            <a:schemeClr val="tx1"/>
          </a:solidFill>
          <a:latin typeface="+mn-lt"/>
          <a:ea typeface="+mn-ea"/>
          <a:cs typeface="+mn-cs"/>
        </a:defRPr>
      </a:lvl5pPr>
      <a:lvl6pPr marL="2120204" algn="l" defTabSz="848081" rtl="0" eaLnBrk="1" latinLnBrk="0" hangingPunct="1">
        <a:defRPr sz="1700" kern="1200">
          <a:solidFill>
            <a:schemeClr val="tx1"/>
          </a:solidFill>
          <a:latin typeface="+mn-lt"/>
          <a:ea typeface="+mn-ea"/>
          <a:cs typeface="+mn-cs"/>
        </a:defRPr>
      </a:lvl6pPr>
      <a:lvl7pPr marL="2544247" algn="l" defTabSz="848081" rtl="0" eaLnBrk="1" latinLnBrk="0" hangingPunct="1">
        <a:defRPr sz="1700" kern="1200">
          <a:solidFill>
            <a:schemeClr val="tx1"/>
          </a:solidFill>
          <a:latin typeface="+mn-lt"/>
          <a:ea typeface="+mn-ea"/>
          <a:cs typeface="+mn-cs"/>
        </a:defRPr>
      </a:lvl7pPr>
      <a:lvl8pPr marL="2968288" algn="l" defTabSz="848081" rtl="0" eaLnBrk="1" latinLnBrk="0" hangingPunct="1">
        <a:defRPr sz="1700" kern="1200">
          <a:solidFill>
            <a:schemeClr val="tx1"/>
          </a:solidFill>
          <a:latin typeface="+mn-lt"/>
          <a:ea typeface="+mn-ea"/>
          <a:cs typeface="+mn-cs"/>
        </a:defRPr>
      </a:lvl8pPr>
      <a:lvl9pPr marL="3392328" algn="l" defTabSz="848081"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3B33B5B-628B-496A-AD7E-BE84338398A7}" type="datetimeFigureOut">
              <a:rPr lang="zh-CN" altLang="en-US" smtClean="0"/>
              <a:pPr/>
              <a:t>2017/9/9</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B4DFF508-6C61-4ACD-9321-22A4A7303770}" type="slidenum">
              <a:rPr lang="zh-CN" altLang="en-US" smtClean="0"/>
              <a:pPr/>
              <a:t>‹#›</a:t>
            </a:fld>
            <a:endParaRPr lang="zh-CN" altLang="en-US"/>
          </a:p>
        </p:txBody>
      </p:sp>
    </p:spTree>
    <p:extLst>
      <p:ext uri="{BB962C8B-B14F-4D97-AF65-F5344CB8AC3E}">
        <p14:creationId xmlns="" xmlns:p14="http://schemas.microsoft.com/office/powerpoint/2010/main" val="233625084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0.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3059832" y="2355726"/>
            <a:ext cx="4719562" cy="769441"/>
          </a:xfrm>
          <a:prstGeom prst="rect">
            <a:avLst/>
          </a:prstGeom>
          <a:noFill/>
        </p:spPr>
        <p:txBody>
          <a:bodyPr wrap="none" rtlCol="0">
            <a:spAutoFit/>
          </a:bodyPr>
          <a:lstStyle/>
          <a:p>
            <a:pPr algn="ctr"/>
            <a:r>
              <a:rPr lang="en-US" altLang="zh-CN" sz="2200" b="0" dirty="0" smtClean="0">
                <a:solidFill>
                  <a:schemeClr val="bg1">
                    <a:lumMod val="95000"/>
                  </a:schemeClr>
                </a:solidFill>
                <a:latin typeface="微软雅黑" pitchFamily="34" charset="-122"/>
                <a:ea typeface="迷你简新魏碑" pitchFamily="49" charset="-122"/>
              </a:rPr>
              <a:t>—</a:t>
            </a:r>
            <a:r>
              <a:rPr lang="zh-CN" altLang="en-US" sz="2200" b="0" dirty="0" smtClean="0">
                <a:solidFill>
                  <a:schemeClr val="bg1">
                    <a:lumMod val="95000"/>
                  </a:schemeClr>
                </a:solidFill>
                <a:latin typeface="微软雅黑" pitchFamily="34" charset="-122"/>
                <a:ea typeface="迷你简新魏碑" pitchFamily="49" charset="-122"/>
              </a:rPr>
              <a:t>学习贯彻习近平</a:t>
            </a:r>
            <a:r>
              <a:rPr lang="en-US" altLang="zh-CN" sz="2200" b="0" dirty="0" smtClean="0">
                <a:solidFill>
                  <a:schemeClr val="bg1">
                    <a:lumMod val="95000"/>
                  </a:schemeClr>
                </a:solidFill>
                <a:latin typeface="微软雅黑" pitchFamily="34" charset="-122"/>
                <a:ea typeface="迷你简新魏碑" pitchFamily="49" charset="-122"/>
              </a:rPr>
              <a:t>7.26</a:t>
            </a:r>
            <a:r>
              <a:rPr lang="zh-CN" altLang="en-US" sz="2200" b="0" dirty="0" smtClean="0">
                <a:solidFill>
                  <a:schemeClr val="bg1">
                    <a:lumMod val="95000"/>
                  </a:schemeClr>
                </a:solidFill>
                <a:latin typeface="微软雅黑" pitchFamily="34" charset="-122"/>
                <a:ea typeface="迷你简新魏碑" pitchFamily="49" charset="-122"/>
              </a:rPr>
              <a:t>重要讲话精神</a:t>
            </a:r>
            <a:endParaRPr lang="en-US" altLang="zh-CN" sz="2200" b="0" dirty="0" smtClean="0">
              <a:solidFill>
                <a:schemeClr val="bg1">
                  <a:lumMod val="95000"/>
                </a:schemeClr>
              </a:solidFill>
              <a:latin typeface="微软雅黑" pitchFamily="34" charset="-122"/>
              <a:ea typeface="迷你简新魏碑" pitchFamily="49" charset="-122"/>
            </a:endParaRPr>
          </a:p>
          <a:p>
            <a:pPr algn="ctr"/>
            <a:endParaRPr lang="zh-CN" altLang="en-US" sz="2200" b="0" dirty="0">
              <a:solidFill>
                <a:schemeClr val="bg1">
                  <a:lumMod val="95000"/>
                </a:schemeClr>
              </a:solidFill>
              <a:effectLst/>
              <a:latin typeface="微软雅黑" pitchFamily="34" charset="-122"/>
              <a:ea typeface="迷你简新魏碑" pitchFamily="49" charset="-122"/>
            </a:endParaRPr>
          </a:p>
        </p:txBody>
      </p:sp>
      <p:sp>
        <p:nvSpPr>
          <p:cNvPr id="53" name="TextBox 55">
            <a:hlinkClick r:id="" action="ppaction://hlinkshowjump?jump=nextslide"/>
          </p:cNvPr>
          <p:cNvSpPr txBox="1">
            <a:spLocks noChangeArrowheads="1"/>
          </p:cNvSpPr>
          <p:nvPr/>
        </p:nvSpPr>
        <p:spPr bwMode="auto">
          <a:xfrm>
            <a:off x="2285984" y="928676"/>
            <a:ext cx="6367449"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None/>
            </a:pPr>
            <a:r>
              <a:rPr lang="zh-CN" altLang="en-US" sz="3200" dirty="0" smtClean="0">
                <a:solidFill>
                  <a:schemeClr val="bg1"/>
                </a:solidFill>
                <a:latin typeface="迷你简大标宋" pitchFamily="65" charset="-122"/>
                <a:ea typeface="迷你简大标宋" pitchFamily="65" charset="-122"/>
              </a:rPr>
              <a:t>高举中国特色社会主义伟大旗帜</a:t>
            </a:r>
            <a:endParaRPr lang="en-US" altLang="zh-CN" sz="3200" dirty="0" smtClean="0">
              <a:solidFill>
                <a:schemeClr val="bg1"/>
              </a:solidFill>
              <a:latin typeface="迷你简大标宋" pitchFamily="65" charset="-122"/>
              <a:ea typeface="迷你简大标宋" pitchFamily="65" charset="-122"/>
            </a:endParaRPr>
          </a:p>
          <a:p>
            <a:r>
              <a:rPr lang="zh-CN" altLang="en-US" sz="3200" dirty="0" smtClean="0">
                <a:solidFill>
                  <a:schemeClr val="bg1"/>
                </a:solidFill>
                <a:latin typeface="迷你简大标宋" pitchFamily="65" charset="-122"/>
                <a:ea typeface="迷你简大标宋" pitchFamily="65" charset="-122"/>
              </a:rPr>
              <a:t>      为全面决胜小康社会努力奋斗</a:t>
            </a:r>
            <a:endParaRPr lang="zh-CN" altLang="en-US" sz="3200" dirty="0">
              <a:solidFill>
                <a:schemeClr val="bg1"/>
              </a:solidFill>
              <a:latin typeface="迷你简大标宋" pitchFamily="65" charset="-122"/>
              <a:ea typeface="迷你简大标宋" pitchFamily="65" charset="-122"/>
            </a:endParaRPr>
          </a:p>
        </p:txBody>
      </p:sp>
      <p:sp>
        <p:nvSpPr>
          <p:cNvPr id="52" name="TextBox 51"/>
          <p:cNvSpPr txBox="1">
            <a:spLocks noChangeArrowheads="1"/>
          </p:cNvSpPr>
          <p:nvPr/>
        </p:nvSpPr>
        <p:spPr bwMode="auto">
          <a:xfrm>
            <a:off x="4572000" y="3363838"/>
            <a:ext cx="2643206" cy="430887"/>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sz="2200" b="0" dirty="0" smtClean="0">
                <a:ln w="12700" cmpd="sng">
                  <a:noFill/>
                  <a:prstDash val="solid"/>
                  <a:miter lim="800000"/>
                </a:ln>
                <a:solidFill>
                  <a:schemeClr val="bg1">
                    <a:lumMod val="85000"/>
                  </a:schemeClr>
                </a:solidFill>
                <a:latin typeface="方正黑体简体" panose="02010601030101010101" pitchFamily="2" charset="-122"/>
                <a:ea typeface="迷你简新魏碑" pitchFamily="49" charset="-122"/>
              </a:rPr>
              <a:t>讲课人：竺春祥</a:t>
            </a:r>
            <a:endParaRPr lang="zh-CN" altLang="en-US" sz="2200" b="0" dirty="0">
              <a:ln w="12700" cmpd="sng">
                <a:noFill/>
                <a:prstDash val="solid"/>
                <a:miter lim="800000"/>
              </a:ln>
              <a:solidFill>
                <a:schemeClr val="bg1">
                  <a:lumMod val="85000"/>
                </a:schemeClr>
              </a:solidFill>
              <a:latin typeface="方正黑体简体" panose="02010601030101010101" pitchFamily="2" charset="-122"/>
              <a:ea typeface="迷你简新魏碑" pitchFamily="49" charset="-122"/>
            </a:endParaRPr>
          </a:p>
        </p:txBody>
      </p:sp>
    </p:spTree>
    <p:extLst>
      <p:ext uri="{BB962C8B-B14F-4D97-AF65-F5344CB8AC3E}">
        <p14:creationId xmlns="" xmlns:p14="http://schemas.microsoft.com/office/powerpoint/2010/main" val="3370229548"/>
      </p:ext>
    </p:extLst>
  </p:cSld>
  <p:clrMapOvr>
    <a:masterClrMapping/>
  </p:clrMapOvr>
  <mc:AlternateContent xmlns:mc="http://schemas.openxmlformats.org/markup-compatibility/2006">
    <mc:Choice xmlns="" xmlns:p14="http://schemas.microsoft.com/office/powerpoint/2010/main" Requires="p14">
      <p:transition spd="slow" p14:dur="4000" advClick="0" advTm="12000">
        <p14:vortex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childTnLst>
                          </p:cTn>
                        </p:par>
                        <p:par>
                          <p:cTn id="12" fill="hold">
                            <p:stCondLst>
                              <p:cond delay="1800"/>
                            </p:stCondLst>
                            <p:childTnLst>
                              <p:par>
                                <p:cTn id="13" presetID="47"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3" grpId="0" autoUpdateAnimBg="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92833" flipH="1">
            <a:off x="5405095" y="365873"/>
            <a:ext cx="2078919" cy="1005007"/>
          </a:xfrm>
          <a:prstGeom prst="rect">
            <a:avLst/>
          </a:prstGeom>
        </p:spPr>
      </p:pic>
      <p:grpSp>
        <p:nvGrpSpPr>
          <p:cNvPr id="8" name="组合 7"/>
          <p:cNvGrpSpPr/>
          <p:nvPr/>
        </p:nvGrpSpPr>
        <p:grpSpPr>
          <a:xfrm>
            <a:off x="914890" y="720515"/>
            <a:ext cx="922563" cy="922564"/>
            <a:chOff x="5912492" y="1601498"/>
            <a:chExt cx="1230084" cy="1230085"/>
          </a:xfrm>
        </p:grpSpPr>
        <p:sp>
          <p:nvSpPr>
            <p:cNvPr id="9" name="Freeform 17"/>
            <p:cNvSpPr>
              <a:spLocks/>
            </p:cNvSpPr>
            <p:nvPr/>
          </p:nvSpPr>
          <p:spPr bwMode="auto">
            <a:xfrm>
              <a:off x="6256795" y="1933290"/>
              <a:ext cx="541478" cy="522051"/>
            </a:xfrm>
            <a:custGeom>
              <a:avLst/>
              <a:gdLst>
                <a:gd name="T0" fmla="*/ 1001 w 1037"/>
                <a:gd name="T1" fmla="*/ 636 h 1002"/>
                <a:gd name="T2" fmla="*/ 867 w 1037"/>
                <a:gd name="T3" fmla="*/ 148 h 1002"/>
                <a:gd name="T4" fmla="*/ 529 w 1037"/>
                <a:gd name="T5" fmla="*/ 6 h 1002"/>
                <a:gd name="T6" fmla="*/ 818 w 1037"/>
                <a:gd name="T7" fmla="*/ 288 h 1002"/>
                <a:gd name="T8" fmla="*/ 804 w 1037"/>
                <a:gd name="T9" fmla="*/ 659 h 1002"/>
                <a:gd name="T10" fmla="*/ 800 w 1037"/>
                <a:gd name="T11" fmla="*/ 665 h 1002"/>
                <a:gd name="T12" fmla="*/ 454 w 1037"/>
                <a:gd name="T13" fmla="*/ 318 h 1002"/>
                <a:gd name="T14" fmla="*/ 579 w 1037"/>
                <a:gd name="T15" fmla="*/ 198 h 1002"/>
                <a:gd name="T16" fmla="*/ 511 w 1037"/>
                <a:gd name="T17" fmla="*/ 129 h 1002"/>
                <a:gd name="T18" fmla="*/ 340 w 1037"/>
                <a:gd name="T19" fmla="*/ 151 h 1002"/>
                <a:gd name="T20" fmla="*/ 107 w 1037"/>
                <a:gd name="T21" fmla="*/ 371 h 1002"/>
                <a:gd name="T22" fmla="*/ 252 w 1037"/>
                <a:gd name="T23" fmla="*/ 513 h 1002"/>
                <a:gd name="T24" fmla="*/ 332 w 1037"/>
                <a:gd name="T25" fmla="*/ 449 h 1002"/>
                <a:gd name="T26" fmla="*/ 666 w 1037"/>
                <a:gd name="T27" fmla="*/ 786 h 1002"/>
                <a:gd name="T28" fmla="*/ 117 w 1037"/>
                <a:gd name="T29" fmla="*/ 671 h 1002"/>
                <a:gd name="T30" fmla="*/ 34 w 1037"/>
                <a:gd name="T31" fmla="*/ 739 h 1002"/>
                <a:gd name="T32" fmla="*/ 102 w 1037"/>
                <a:gd name="T33" fmla="*/ 825 h 1002"/>
                <a:gd name="T34" fmla="*/ 79 w 1037"/>
                <a:gd name="T35" fmla="*/ 821 h 1002"/>
                <a:gd name="T36" fmla="*/ 0 w 1037"/>
                <a:gd name="T37" fmla="*/ 901 h 1002"/>
                <a:gd name="T38" fmla="*/ 79 w 1037"/>
                <a:gd name="T39" fmla="*/ 981 h 1002"/>
                <a:gd name="T40" fmla="*/ 159 w 1037"/>
                <a:gd name="T41" fmla="*/ 901 h 1002"/>
                <a:gd name="T42" fmla="*/ 153 w 1037"/>
                <a:gd name="T43" fmla="*/ 871 h 1002"/>
                <a:gd name="T44" fmla="*/ 352 w 1037"/>
                <a:gd name="T45" fmla="*/ 968 h 1002"/>
                <a:gd name="T46" fmla="*/ 693 w 1037"/>
                <a:gd name="T47" fmla="*/ 961 h 1002"/>
                <a:gd name="T48" fmla="*/ 794 w 1037"/>
                <a:gd name="T49" fmla="*/ 914 h 1002"/>
                <a:gd name="T50" fmla="*/ 876 w 1037"/>
                <a:gd name="T51" fmla="*/ 996 h 1002"/>
                <a:gd name="T52" fmla="*/ 1004 w 1037"/>
                <a:gd name="T53" fmla="*/ 870 h 1002"/>
                <a:gd name="T54" fmla="*/ 926 w 1037"/>
                <a:gd name="T55" fmla="*/ 791 h 1002"/>
                <a:gd name="T56" fmla="*/ 1001 w 1037"/>
                <a:gd name="T57" fmla="*/ 63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 h="1002">
                  <a:moveTo>
                    <a:pt x="1001" y="636"/>
                  </a:moveTo>
                  <a:cubicBezTo>
                    <a:pt x="1037" y="499"/>
                    <a:pt x="1023" y="303"/>
                    <a:pt x="867" y="148"/>
                  </a:cubicBezTo>
                  <a:cubicBezTo>
                    <a:pt x="717" y="0"/>
                    <a:pt x="529" y="6"/>
                    <a:pt x="529" y="6"/>
                  </a:cubicBezTo>
                  <a:cubicBezTo>
                    <a:pt x="529" y="6"/>
                    <a:pt x="734" y="96"/>
                    <a:pt x="818" y="288"/>
                  </a:cubicBezTo>
                  <a:cubicBezTo>
                    <a:pt x="872" y="413"/>
                    <a:pt x="886" y="527"/>
                    <a:pt x="804" y="659"/>
                  </a:cubicBezTo>
                  <a:cubicBezTo>
                    <a:pt x="803" y="661"/>
                    <a:pt x="801" y="663"/>
                    <a:pt x="800" y="665"/>
                  </a:cubicBezTo>
                  <a:cubicBezTo>
                    <a:pt x="454" y="318"/>
                    <a:pt x="454" y="318"/>
                    <a:pt x="454" y="318"/>
                  </a:cubicBezTo>
                  <a:cubicBezTo>
                    <a:pt x="579" y="198"/>
                    <a:pt x="579" y="198"/>
                    <a:pt x="579" y="198"/>
                  </a:cubicBezTo>
                  <a:cubicBezTo>
                    <a:pt x="511" y="129"/>
                    <a:pt x="511" y="129"/>
                    <a:pt x="511" y="129"/>
                  </a:cubicBezTo>
                  <a:cubicBezTo>
                    <a:pt x="410" y="192"/>
                    <a:pt x="340" y="151"/>
                    <a:pt x="340" y="151"/>
                  </a:cubicBezTo>
                  <a:cubicBezTo>
                    <a:pt x="107" y="371"/>
                    <a:pt x="107" y="371"/>
                    <a:pt x="107" y="371"/>
                  </a:cubicBezTo>
                  <a:cubicBezTo>
                    <a:pt x="252" y="513"/>
                    <a:pt x="252" y="513"/>
                    <a:pt x="252" y="513"/>
                  </a:cubicBezTo>
                  <a:cubicBezTo>
                    <a:pt x="332" y="449"/>
                    <a:pt x="332" y="449"/>
                    <a:pt x="332" y="449"/>
                  </a:cubicBezTo>
                  <a:cubicBezTo>
                    <a:pt x="666" y="786"/>
                    <a:pt x="666" y="786"/>
                    <a:pt x="666" y="786"/>
                  </a:cubicBezTo>
                  <a:cubicBezTo>
                    <a:pt x="525" y="862"/>
                    <a:pt x="321" y="858"/>
                    <a:pt x="117" y="671"/>
                  </a:cubicBezTo>
                  <a:cubicBezTo>
                    <a:pt x="34" y="739"/>
                    <a:pt x="34" y="739"/>
                    <a:pt x="34" y="739"/>
                  </a:cubicBezTo>
                  <a:cubicBezTo>
                    <a:pt x="34" y="739"/>
                    <a:pt x="57" y="778"/>
                    <a:pt x="102" y="825"/>
                  </a:cubicBezTo>
                  <a:cubicBezTo>
                    <a:pt x="95" y="823"/>
                    <a:pt x="87" y="821"/>
                    <a:pt x="79" y="821"/>
                  </a:cubicBezTo>
                  <a:cubicBezTo>
                    <a:pt x="35" y="821"/>
                    <a:pt x="0" y="857"/>
                    <a:pt x="0" y="901"/>
                  </a:cubicBezTo>
                  <a:cubicBezTo>
                    <a:pt x="0" y="945"/>
                    <a:pt x="35" y="981"/>
                    <a:pt x="79" y="981"/>
                  </a:cubicBezTo>
                  <a:cubicBezTo>
                    <a:pt x="123" y="981"/>
                    <a:pt x="159" y="945"/>
                    <a:pt x="159" y="901"/>
                  </a:cubicBezTo>
                  <a:cubicBezTo>
                    <a:pt x="159" y="891"/>
                    <a:pt x="157" y="881"/>
                    <a:pt x="153" y="871"/>
                  </a:cubicBezTo>
                  <a:cubicBezTo>
                    <a:pt x="203" y="911"/>
                    <a:pt x="269" y="950"/>
                    <a:pt x="352" y="968"/>
                  </a:cubicBezTo>
                  <a:cubicBezTo>
                    <a:pt x="454" y="991"/>
                    <a:pt x="573" y="1002"/>
                    <a:pt x="693" y="961"/>
                  </a:cubicBezTo>
                  <a:cubicBezTo>
                    <a:pt x="727" y="950"/>
                    <a:pt x="761" y="934"/>
                    <a:pt x="794" y="914"/>
                  </a:cubicBezTo>
                  <a:cubicBezTo>
                    <a:pt x="876" y="996"/>
                    <a:pt x="876" y="996"/>
                    <a:pt x="876" y="996"/>
                  </a:cubicBezTo>
                  <a:cubicBezTo>
                    <a:pt x="1004" y="870"/>
                    <a:pt x="1004" y="870"/>
                    <a:pt x="1004" y="870"/>
                  </a:cubicBezTo>
                  <a:cubicBezTo>
                    <a:pt x="926" y="791"/>
                    <a:pt x="926" y="791"/>
                    <a:pt x="926" y="791"/>
                  </a:cubicBezTo>
                  <a:cubicBezTo>
                    <a:pt x="958" y="747"/>
                    <a:pt x="985" y="696"/>
                    <a:pt x="1001" y="636"/>
                  </a:cubicBezTo>
                  <a:close/>
                </a:path>
              </a:pathLst>
            </a:custGeom>
            <a:gradFill>
              <a:gsLst>
                <a:gs pos="43000">
                  <a:schemeClr val="accent5"/>
                </a:gs>
                <a:gs pos="100000">
                  <a:schemeClr val="accent6"/>
                </a:gs>
              </a:gsLst>
              <a:lin ang="5400000" scaled="1"/>
            </a:gradFill>
            <a:ln w="158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10" name="组合 9"/>
            <p:cNvGrpSpPr/>
            <p:nvPr/>
          </p:nvGrpSpPr>
          <p:grpSpPr>
            <a:xfrm>
              <a:off x="5912492" y="1601498"/>
              <a:ext cx="1230084" cy="1230085"/>
              <a:chOff x="5083541" y="523393"/>
              <a:chExt cx="2024917" cy="2024918"/>
            </a:xfrm>
            <a:solidFill>
              <a:schemeClr val="accent2"/>
            </a:solidFill>
          </p:grpSpPr>
          <p:cxnSp>
            <p:nvCxnSpPr>
              <p:cNvPr id="11" name="直接连接符 10"/>
              <p:cNvCxnSpPr/>
              <p:nvPr/>
            </p:nvCxnSpPr>
            <p:spPr>
              <a:xfrm>
                <a:off x="5214630"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
                <a:off x="5083541"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64251" y="1265601"/>
                <a:ext cx="234125" cy="7607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
                <a:off x="5163351"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86317" y="1020238"/>
                <a:ext cx="201313" cy="14626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2700000">
                <a:off x="5315161"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77014" y="821531"/>
                <a:ext cx="149633" cy="20595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3780000">
                <a:off x="5524107"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22784" y="694983"/>
                <a:ext cx="79035" cy="24324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4860000">
                <a:off x="5769741"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5999" y="654483"/>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940000">
                <a:off x="6028014"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290179" y="703693"/>
                <a:ext cx="76205" cy="23453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7020000">
                <a:off x="6273646"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65351" y="823290"/>
                <a:ext cx="148355" cy="20419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8100000">
                <a:off x="6482594"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604368" y="1012924"/>
                <a:ext cx="211380" cy="15357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9180000">
                <a:off x="6634402"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693622" y="1266138"/>
                <a:ext cx="232472" cy="7553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0260000">
                <a:off x="6714214"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724377"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1340000">
                <a:off x="6714214"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693623" y="1730033"/>
                <a:ext cx="232471" cy="7553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2420000">
                <a:off x="6634402"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6604368" y="1905204"/>
                <a:ext cx="209658" cy="15232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3500000">
                <a:off x="6482594"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6465351" y="2044221"/>
                <a:ext cx="149737" cy="20609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4580000">
                <a:off x="6273646"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6290179" y="2133475"/>
                <a:ext cx="74783" cy="230159"/>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5660000">
                <a:off x="6028014"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095999" y="2164230"/>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740000">
                <a:off x="5769741"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825293" y="2133475"/>
                <a:ext cx="76526" cy="23552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7820000">
                <a:off x="5524107"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576767" y="2044221"/>
                <a:ext cx="149880" cy="20629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8900000">
                <a:off x="5315161"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379815" y="1905204"/>
                <a:ext cx="207815" cy="15098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9980000">
                <a:off x="5163351"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5264511" y="1730032"/>
                <a:ext cx="233865" cy="75987"/>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060000">
                <a:off x="5083541"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2042457" y="932481"/>
            <a:ext cx="2214563" cy="528109"/>
            <a:chOff x="4619625" y="2381971"/>
            <a:chExt cx="2952750" cy="704145"/>
          </a:xfrm>
        </p:grpSpPr>
        <p:sp>
          <p:nvSpPr>
            <p:cNvPr id="54" name="矩形: 圆角 53"/>
            <p:cNvSpPr/>
            <p:nvPr/>
          </p:nvSpPr>
          <p:spPr>
            <a:xfrm>
              <a:off x="4619625" y="2381971"/>
              <a:ext cx="2952750" cy="664844"/>
            </a:xfrm>
            <a:prstGeom prst="roundRect">
              <a:avLst>
                <a:gd name="adj" fmla="val 28127"/>
              </a:avLst>
            </a:prstGeom>
            <a:gradFill>
              <a:gsLst>
                <a:gs pos="36000">
                  <a:schemeClr val="accent5"/>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文本框 54"/>
            <p:cNvSpPr txBox="1"/>
            <p:nvPr/>
          </p:nvSpPr>
          <p:spPr>
            <a:xfrm>
              <a:off x="4926449" y="2409008"/>
              <a:ext cx="2400657" cy="677108"/>
            </a:xfrm>
            <a:prstGeom prst="rect">
              <a:avLst/>
            </a:prstGeom>
            <a:noFill/>
          </p:spPr>
          <p:txBody>
            <a:bodyPr wrap="none" rtlCol="0">
              <a:spAutoFit/>
            </a:bodyPr>
            <a:lstStyle/>
            <a:p>
              <a:r>
                <a:rPr lang="zh-CN" altLang="en-US" sz="2700" spc="450" dirty="0" smtClean="0">
                  <a:solidFill>
                    <a:prstClr val="white"/>
                  </a:solidFill>
                  <a:latin typeface="华文行楷" panose="02010800040101010101" pitchFamily="2" charset="-122"/>
                  <a:ea typeface="华文行楷" panose="02010800040101010101" pitchFamily="2" charset="-122"/>
                </a:rPr>
                <a:t>第二部</a:t>
              </a:r>
              <a:r>
                <a:rPr lang="zh-CN" altLang="en-US" sz="2700" spc="450" dirty="0">
                  <a:solidFill>
                    <a:prstClr val="white"/>
                  </a:solidFill>
                  <a:latin typeface="华文行楷" panose="02010800040101010101" pitchFamily="2" charset="-122"/>
                  <a:ea typeface="华文行楷" panose="02010800040101010101" pitchFamily="2" charset="-122"/>
                </a:rPr>
                <a:t>分</a:t>
              </a:r>
            </a:p>
          </p:txBody>
        </p:sp>
      </p:grpSp>
      <p:pic>
        <p:nvPicPr>
          <p:cNvPr id="51" name="图片 50"/>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flipH="1">
            <a:off x="7482718" y="969359"/>
            <a:ext cx="1714512" cy="3800490"/>
          </a:xfrm>
          <a:prstGeom prst="rect">
            <a:avLst/>
          </a:prstGeom>
        </p:spPr>
      </p:pic>
      <p:sp>
        <p:nvSpPr>
          <p:cNvPr id="5" name="矩形 4"/>
          <p:cNvSpPr/>
          <p:nvPr/>
        </p:nvSpPr>
        <p:spPr>
          <a:xfrm>
            <a:off x="1063119" y="2427734"/>
            <a:ext cx="5827236" cy="707886"/>
          </a:xfrm>
          <a:prstGeom prst="rect">
            <a:avLst/>
          </a:prstGeom>
          <a:noFill/>
        </p:spPr>
        <p:txBody>
          <a:bodyPr wrap="none" lIns="91440" tIns="45720" rIns="91440" bIns="45720">
            <a:spAutoFit/>
            <a:scene3d>
              <a:camera prst="orthographicFront"/>
              <a:lightRig rig="threePt" dir="t"/>
            </a:scene3d>
            <a:sp3d extrusionH="57150" prstMaterial="metal">
              <a:bevelT/>
            </a:sp3d>
          </a:bodyPr>
          <a:lstStyle/>
          <a:p>
            <a:pPr algn="ctr"/>
            <a:r>
              <a:rPr lang="zh-CN" altLang="en-US" sz="4000" b="0" dirty="0">
                <a:ln w="0">
                  <a:solidFill>
                    <a:srgbClr val="D91A15"/>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rPr>
              <a:t>理解讲话精神的科学内涵</a:t>
            </a:r>
          </a:p>
        </p:txBody>
      </p:sp>
    </p:spTree>
    <p:extLst>
      <p:ext uri="{BB962C8B-B14F-4D97-AF65-F5344CB8AC3E}">
        <p14:creationId xmlns="" xmlns:p14="http://schemas.microsoft.com/office/powerpoint/2010/main" val="42931417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8" presetClass="emph" presetSubtype="0" fill="hold" nodeType="withEffect">
                                  <p:stCondLst>
                                    <p:cond delay="0"/>
                                  </p:stCondLst>
                                  <p:childTnLst>
                                    <p:animRot by="21600000">
                                      <p:cBhvr>
                                        <p:cTn id="16" dur="750" fill="hold"/>
                                        <p:tgtEl>
                                          <p:spTgt spid="8"/>
                                        </p:tgtEl>
                                        <p:attrNameLst>
                                          <p:attrName>r</p:attrName>
                                        </p:attrNameLst>
                                      </p:cBhvr>
                                    </p:animRo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13"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61" name="Oval 60"/>
          <p:cNvSpPr>
            <a:spLocks noChangeArrowheads="1"/>
          </p:cNvSpPr>
          <p:nvPr/>
        </p:nvSpPr>
        <p:spPr bwMode="auto">
          <a:xfrm>
            <a:off x="3923928" y="1905177"/>
            <a:ext cx="1383263" cy="1383691"/>
          </a:xfrm>
          <a:prstGeom prst="ellipse">
            <a:avLst/>
          </a:prstGeom>
          <a:solidFill>
            <a:srgbClr val="AC0000"/>
          </a:solidFill>
          <a:ln>
            <a:noFill/>
          </a:ln>
          <a:effectLst/>
          <a:extLst/>
        </p:spPr>
        <p:txBody>
          <a:bodyPr wrap="none" anchor="ctr"/>
          <a:lstStyle/>
          <a:p>
            <a:endParaRPr lang="zh-CN" altLang="en-US"/>
          </a:p>
        </p:txBody>
      </p:sp>
      <p:sp>
        <p:nvSpPr>
          <p:cNvPr id="62" name="Text Box 64"/>
          <p:cNvSpPr txBox="1">
            <a:spLocks noChangeArrowheads="1"/>
          </p:cNvSpPr>
          <p:nvPr/>
        </p:nvSpPr>
        <p:spPr bwMode="auto">
          <a:xfrm>
            <a:off x="4164153" y="2309832"/>
            <a:ext cx="902811"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smtClean="0">
                <a:solidFill>
                  <a:schemeClr val="bg1"/>
                </a:solidFill>
                <a:latin typeface="微软雅黑" pitchFamily="34" charset="-122"/>
                <a:ea typeface="微软雅黑" pitchFamily="34" charset="-122"/>
              </a:rPr>
              <a:t>深刻认识</a:t>
            </a:r>
            <a:endParaRPr lang="en-US" altLang="zh-CN" sz="1400" b="1" dirty="0" smtClean="0">
              <a:solidFill>
                <a:schemeClr val="bg1"/>
              </a:solidFill>
              <a:latin typeface="微软雅黑" pitchFamily="34" charset="-122"/>
              <a:ea typeface="微软雅黑" pitchFamily="34" charset="-122"/>
            </a:endParaRPr>
          </a:p>
          <a:p>
            <a:pPr algn="ctr"/>
            <a:r>
              <a:rPr lang="zh-CN" altLang="en-US" sz="1400" b="1" dirty="0" smtClean="0">
                <a:solidFill>
                  <a:schemeClr val="bg1"/>
                </a:solidFill>
                <a:latin typeface="微软雅黑" pitchFamily="34" charset="-122"/>
                <a:ea typeface="微软雅黑" pitchFamily="34" charset="-122"/>
              </a:rPr>
              <a:t>和把握</a:t>
            </a:r>
            <a:endParaRPr lang="en-US" altLang="ko-KR" sz="1400" b="1" dirty="0">
              <a:solidFill>
                <a:schemeClr val="bg1"/>
              </a:solidFill>
              <a:latin typeface="微软雅黑" pitchFamily="34" charset="-122"/>
              <a:ea typeface="微软雅黑" pitchFamily="34" charset="-122"/>
            </a:endParaRPr>
          </a:p>
        </p:txBody>
      </p:sp>
      <p:sp>
        <p:nvSpPr>
          <p:cNvPr id="66" name="Arc 75"/>
          <p:cNvSpPr>
            <a:spLocks/>
          </p:cNvSpPr>
          <p:nvPr/>
        </p:nvSpPr>
        <p:spPr bwMode="auto">
          <a:xfrm>
            <a:off x="4644009" y="1410454"/>
            <a:ext cx="1406594" cy="2419235"/>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chemeClr val="accent2"/>
            </a:solidFill>
            <a:prstDash val="sysDot"/>
            <a:round/>
            <a:headEnd/>
            <a:tailEnd/>
          </a:ln>
          <a:effectLst/>
          <a:extLst>
            <a:ext uri="{909E8E84-426E-40DD-AFC4-6F175D3DCCD1}">
              <a14:hiddenFill xmlns="" xmlns:a14="http://schemas.microsoft.com/office/drawing/2010/main">
                <a:solidFill>
                  <a:srgbClr val="C800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67" name="组合 15"/>
          <p:cNvGrpSpPr/>
          <p:nvPr/>
        </p:nvGrpSpPr>
        <p:grpSpPr>
          <a:xfrm>
            <a:off x="4536087" y="3740544"/>
            <a:ext cx="2593296" cy="546361"/>
            <a:chOff x="5641469" y="1367721"/>
            <a:chExt cx="1525527" cy="546192"/>
          </a:xfrm>
          <a:solidFill>
            <a:srgbClr val="990000"/>
          </a:solidFill>
        </p:grpSpPr>
        <p:sp>
          <p:nvSpPr>
            <p:cNvPr id="68"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69" name="Text Box 66"/>
            <p:cNvSpPr txBox="1">
              <a:spLocks noChangeArrowheads="1"/>
            </p:cNvSpPr>
            <p:nvPr/>
          </p:nvSpPr>
          <p:spPr bwMode="auto">
            <a:xfrm>
              <a:off x="5937893" y="1498071"/>
              <a:ext cx="1164768" cy="307682"/>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全面从严治党的新要求</a:t>
              </a:r>
              <a:endParaRPr lang="en-US" altLang="ko-KR" sz="1400" dirty="0">
                <a:solidFill>
                  <a:schemeClr val="bg1"/>
                </a:solidFill>
                <a:latin typeface="微软雅黑" pitchFamily="34" charset="-122"/>
                <a:ea typeface="微软雅黑" pitchFamily="34" charset="-122"/>
              </a:endParaRPr>
            </a:p>
          </p:txBody>
        </p:sp>
      </p:grpSp>
      <p:grpSp>
        <p:nvGrpSpPr>
          <p:cNvPr id="73" name="组合 21"/>
          <p:cNvGrpSpPr/>
          <p:nvPr/>
        </p:nvGrpSpPr>
        <p:grpSpPr>
          <a:xfrm>
            <a:off x="5045994" y="1096028"/>
            <a:ext cx="2838374" cy="546361"/>
            <a:chOff x="5641469" y="1367721"/>
            <a:chExt cx="1525527" cy="546192"/>
          </a:xfrm>
          <a:solidFill>
            <a:srgbClr val="AC0000"/>
          </a:solidFill>
        </p:grpSpPr>
        <p:sp>
          <p:nvSpPr>
            <p:cNvPr id="74"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75" name="Text Box 66"/>
            <p:cNvSpPr txBox="1">
              <a:spLocks noChangeArrowheads="1"/>
            </p:cNvSpPr>
            <p:nvPr/>
          </p:nvSpPr>
          <p:spPr bwMode="auto">
            <a:xfrm>
              <a:off x="5988179" y="1498071"/>
              <a:ext cx="1064197" cy="307682"/>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特色社会主义新的阶段</a:t>
              </a:r>
              <a:endParaRPr lang="en-US" altLang="ko-KR" sz="1400" dirty="0">
                <a:solidFill>
                  <a:schemeClr val="bg1"/>
                </a:solidFill>
                <a:latin typeface="微软雅黑" pitchFamily="34" charset="-122"/>
                <a:ea typeface="微软雅黑" pitchFamily="34" charset="-122"/>
              </a:endParaRPr>
            </a:p>
          </p:txBody>
        </p:sp>
      </p:grpSp>
      <p:grpSp>
        <p:nvGrpSpPr>
          <p:cNvPr id="76" name="组合 24"/>
          <p:cNvGrpSpPr/>
          <p:nvPr/>
        </p:nvGrpSpPr>
        <p:grpSpPr>
          <a:xfrm>
            <a:off x="5799164" y="1994228"/>
            <a:ext cx="2661268" cy="546361"/>
            <a:chOff x="5641469" y="1367721"/>
            <a:chExt cx="1525527" cy="546192"/>
          </a:xfrm>
          <a:solidFill>
            <a:srgbClr val="AC0000"/>
          </a:solidFill>
        </p:grpSpPr>
        <p:sp>
          <p:nvSpPr>
            <p:cNvPr id="77"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78" name="Text Box 66"/>
            <p:cNvSpPr txBox="1">
              <a:spLocks noChangeArrowheads="1"/>
            </p:cNvSpPr>
            <p:nvPr/>
          </p:nvSpPr>
          <p:spPr bwMode="auto">
            <a:xfrm>
              <a:off x="5952769" y="1498071"/>
              <a:ext cx="1135018" cy="307682"/>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必须重视理论建设指导</a:t>
              </a:r>
              <a:endParaRPr lang="en-US" altLang="ko-KR" sz="1400" dirty="0">
                <a:solidFill>
                  <a:schemeClr val="bg1"/>
                </a:solidFill>
                <a:latin typeface="微软雅黑" pitchFamily="34" charset="-122"/>
                <a:ea typeface="微软雅黑" pitchFamily="34" charset="-122"/>
              </a:endParaRPr>
            </a:p>
          </p:txBody>
        </p:sp>
      </p:grpSp>
      <p:sp>
        <p:nvSpPr>
          <p:cNvPr id="81" name="Arc 75"/>
          <p:cNvSpPr>
            <a:spLocks/>
          </p:cNvSpPr>
          <p:nvPr/>
        </p:nvSpPr>
        <p:spPr bwMode="auto">
          <a:xfrm flipH="1">
            <a:off x="3203268" y="1410454"/>
            <a:ext cx="1440740" cy="2419235"/>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chemeClr val="accent2"/>
            </a:solidFill>
            <a:prstDash val="sysDot"/>
            <a:round/>
            <a:headEnd/>
            <a:tailEnd/>
          </a:ln>
          <a:effectLst/>
          <a:extLst>
            <a:ext uri="{909E8E84-426E-40DD-AFC4-6F175D3DCCD1}">
              <a14:hiddenFill xmlns="" xmlns:a14="http://schemas.microsoft.com/office/drawing/2010/main">
                <a:solidFill>
                  <a:srgbClr val="C8000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82" name="组合 15"/>
          <p:cNvGrpSpPr/>
          <p:nvPr/>
        </p:nvGrpSpPr>
        <p:grpSpPr>
          <a:xfrm flipH="1">
            <a:off x="1907703" y="1071119"/>
            <a:ext cx="2435985" cy="542422"/>
            <a:chOff x="5641468" y="1367721"/>
            <a:chExt cx="1999465" cy="546192"/>
          </a:xfrm>
          <a:solidFill>
            <a:srgbClr val="990000"/>
          </a:solidFill>
        </p:grpSpPr>
        <p:sp>
          <p:nvSpPr>
            <p:cNvPr id="83" name="AutoShape 65"/>
            <p:cNvSpPr>
              <a:spLocks noChangeArrowheads="1"/>
            </p:cNvSpPr>
            <p:nvPr/>
          </p:nvSpPr>
          <p:spPr bwMode="auto">
            <a:xfrm rot="10800000">
              <a:off x="5641468" y="1367721"/>
              <a:ext cx="1999465"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84" name="Text Box 66"/>
            <p:cNvSpPr txBox="1">
              <a:spLocks noChangeArrowheads="1"/>
            </p:cNvSpPr>
            <p:nvPr/>
          </p:nvSpPr>
          <p:spPr bwMode="auto">
            <a:xfrm>
              <a:off x="5790053" y="1499493"/>
              <a:ext cx="1774340" cy="309916"/>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中国特色社会主义主题</a:t>
              </a:r>
              <a:endParaRPr lang="en-US" altLang="ko-KR" sz="1400" dirty="0">
                <a:solidFill>
                  <a:schemeClr val="bg1"/>
                </a:solidFill>
                <a:latin typeface="微软雅黑" pitchFamily="34" charset="-122"/>
                <a:ea typeface="微软雅黑" pitchFamily="34" charset="-122"/>
              </a:endParaRPr>
            </a:p>
          </p:txBody>
        </p:sp>
      </p:grpSp>
      <p:grpSp>
        <p:nvGrpSpPr>
          <p:cNvPr id="85" name="组合 21"/>
          <p:cNvGrpSpPr/>
          <p:nvPr/>
        </p:nvGrpSpPr>
        <p:grpSpPr>
          <a:xfrm flipH="1">
            <a:off x="952488" y="2029020"/>
            <a:ext cx="2488075" cy="542422"/>
            <a:chOff x="5641469" y="1367721"/>
            <a:chExt cx="1525527" cy="546192"/>
          </a:xfrm>
          <a:solidFill>
            <a:srgbClr val="990000"/>
          </a:solidFill>
        </p:grpSpPr>
        <p:sp>
          <p:nvSpPr>
            <p:cNvPr id="86"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87" name="Text Box 66"/>
            <p:cNvSpPr txBox="1">
              <a:spLocks noChangeArrowheads="1"/>
            </p:cNvSpPr>
            <p:nvPr/>
          </p:nvSpPr>
          <p:spPr bwMode="auto">
            <a:xfrm>
              <a:off x="5913259" y="1498071"/>
              <a:ext cx="1214026" cy="309916"/>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十八大以来历史性变革</a:t>
              </a:r>
              <a:endParaRPr lang="en-US" altLang="ko-KR" sz="1400" dirty="0">
                <a:solidFill>
                  <a:schemeClr val="bg1"/>
                </a:solidFill>
                <a:latin typeface="微软雅黑" pitchFamily="34" charset="-122"/>
                <a:ea typeface="微软雅黑" pitchFamily="34" charset="-122"/>
              </a:endParaRPr>
            </a:p>
          </p:txBody>
        </p:sp>
      </p:grpSp>
      <p:grpSp>
        <p:nvGrpSpPr>
          <p:cNvPr id="88" name="组合 24"/>
          <p:cNvGrpSpPr/>
          <p:nvPr/>
        </p:nvGrpSpPr>
        <p:grpSpPr>
          <a:xfrm flipH="1">
            <a:off x="1403642" y="3161410"/>
            <a:ext cx="2411163" cy="542422"/>
            <a:chOff x="5641469" y="1367721"/>
            <a:chExt cx="1525527" cy="546192"/>
          </a:xfrm>
          <a:solidFill>
            <a:srgbClr val="990000"/>
          </a:solidFill>
        </p:grpSpPr>
        <p:sp>
          <p:nvSpPr>
            <p:cNvPr id="89"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90" name="Text Box 66"/>
            <p:cNvSpPr txBox="1">
              <a:spLocks noChangeArrowheads="1"/>
            </p:cNvSpPr>
            <p:nvPr/>
          </p:nvSpPr>
          <p:spPr bwMode="auto">
            <a:xfrm>
              <a:off x="5887933" y="1486976"/>
              <a:ext cx="1252751" cy="309916"/>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我国社会发展阶段特征</a:t>
              </a:r>
              <a:endParaRPr lang="en-US" altLang="ko-KR" sz="1400" dirty="0">
                <a:solidFill>
                  <a:schemeClr val="bg1"/>
                </a:solidFill>
                <a:latin typeface="微软雅黑" pitchFamily="34" charset="-122"/>
                <a:ea typeface="微软雅黑" pitchFamily="34" charset="-122"/>
              </a:endParaRPr>
            </a:p>
          </p:txBody>
        </p:sp>
      </p:grpSp>
      <p:grpSp>
        <p:nvGrpSpPr>
          <p:cNvPr id="91" name="组合 21"/>
          <p:cNvGrpSpPr/>
          <p:nvPr/>
        </p:nvGrpSpPr>
        <p:grpSpPr>
          <a:xfrm>
            <a:off x="5710776" y="2964090"/>
            <a:ext cx="2605645" cy="546361"/>
            <a:chOff x="5641469" y="1367721"/>
            <a:chExt cx="1525527" cy="546192"/>
          </a:xfrm>
          <a:solidFill>
            <a:srgbClr val="AC0000"/>
          </a:solidFill>
        </p:grpSpPr>
        <p:sp>
          <p:nvSpPr>
            <p:cNvPr id="92" name="AutoShape 65"/>
            <p:cNvSpPr>
              <a:spLocks noChangeArrowheads="1"/>
            </p:cNvSpPr>
            <p:nvPr/>
          </p:nvSpPr>
          <p:spPr bwMode="auto">
            <a:xfrm rot="10800000">
              <a:off x="5641469" y="1367721"/>
              <a:ext cx="1525527" cy="546192"/>
            </a:xfrm>
            <a:prstGeom prst="homePlate">
              <a:avLst>
                <a:gd name="adj" fmla="val 43731"/>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1"/>
                </a:solidFill>
              </a:endParaRPr>
            </a:p>
          </p:txBody>
        </p:sp>
        <p:sp>
          <p:nvSpPr>
            <p:cNvPr id="93" name="Text Box 66"/>
            <p:cNvSpPr txBox="1">
              <a:spLocks noChangeArrowheads="1"/>
            </p:cNvSpPr>
            <p:nvPr/>
          </p:nvSpPr>
          <p:spPr bwMode="auto">
            <a:xfrm>
              <a:off x="5940652" y="1498071"/>
              <a:ext cx="1159248" cy="307682"/>
            </a:xfrm>
            <a:prstGeom prst="rect">
              <a:avLst/>
            </a:prstGeom>
            <a:grp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dirty="0">
                  <a:solidFill>
                    <a:schemeClr val="bg1"/>
                  </a:solidFill>
                  <a:latin typeface="微软雅黑" pitchFamily="34" charset="-122"/>
                  <a:ea typeface="微软雅黑" pitchFamily="34" charset="-122"/>
                </a:rPr>
                <a:t>两个一百年的奋斗目标</a:t>
              </a:r>
              <a:endParaRPr lang="en-US" altLang="ko-KR" sz="1400" dirty="0">
                <a:solidFill>
                  <a:schemeClr val="bg1"/>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300" fill="hold"/>
                                        <p:tgtEl>
                                          <p:spTgt spid="13"/>
                                        </p:tgtEl>
                                        <p:attrNameLst>
                                          <p:attrName>ppt_x</p:attrName>
                                        </p:attrNameLst>
                                      </p:cBhvr>
                                      <p:tavLst>
                                        <p:tav tm="0">
                                          <p:val>
                                            <p:strVal val="0-#ppt_w/2"/>
                                          </p:val>
                                        </p:tav>
                                        <p:tav tm="100000">
                                          <p:val>
                                            <p:strVal val="#ppt_x"/>
                                          </p:val>
                                        </p:tav>
                                      </p:tavLst>
                                    </p:anim>
                                    <p:anim calcmode="lin" valueType="num">
                                      <p:cBhvr>
                                        <p:cTn id="12" dur="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2" presetClass="entr" presetSubtype="4"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slide(fromBottom)">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2" fill="hold"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1+#ppt_w/2"/>
                                          </p:val>
                                        </p:tav>
                                        <p:tav tm="100000">
                                          <p:val>
                                            <p:strVal val="#ppt_x"/>
                                          </p:val>
                                        </p:tav>
                                      </p:tavLst>
                                    </p:anim>
                                    <p:anim calcmode="lin" valueType="num">
                                      <p:cBhvr additive="base">
                                        <p:cTn id="49" dur="500" fill="hold"/>
                                        <p:tgtEl>
                                          <p:spTgt spid="73"/>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2"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1+#ppt_w/2"/>
                                          </p:val>
                                        </p:tav>
                                        <p:tav tm="100000">
                                          <p:val>
                                            <p:strVal val="#ppt_x"/>
                                          </p:val>
                                        </p:tav>
                                      </p:tavLst>
                                    </p:anim>
                                    <p:anim calcmode="lin" valueType="num">
                                      <p:cBhvr additive="base">
                                        <p:cTn id="5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500" fill="hold"/>
                                        <p:tgtEl>
                                          <p:spTgt spid="82"/>
                                        </p:tgtEl>
                                        <p:attrNameLst>
                                          <p:attrName>ppt_x</p:attrName>
                                        </p:attrNameLst>
                                      </p:cBhvr>
                                      <p:tavLst>
                                        <p:tav tm="0">
                                          <p:val>
                                            <p:strVal val="1+#ppt_w/2"/>
                                          </p:val>
                                        </p:tav>
                                        <p:tav tm="100000">
                                          <p:val>
                                            <p:strVal val="#ppt_x"/>
                                          </p:val>
                                        </p:tav>
                                      </p:tavLst>
                                    </p:anim>
                                    <p:anim calcmode="lin" valueType="num">
                                      <p:cBhvr additive="base">
                                        <p:cTn id="64" dur="500" fill="hold"/>
                                        <p:tgtEl>
                                          <p:spTgt spid="82"/>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 presetClass="entr" presetSubtype="2"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fill="hold"/>
                                        <p:tgtEl>
                                          <p:spTgt spid="85"/>
                                        </p:tgtEl>
                                        <p:attrNameLst>
                                          <p:attrName>ppt_x</p:attrName>
                                        </p:attrNameLst>
                                      </p:cBhvr>
                                      <p:tavLst>
                                        <p:tav tm="0">
                                          <p:val>
                                            <p:strVal val="1+#ppt_w/2"/>
                                          </p:val>
                                        </p:tav>
                                        <p:tav tm="100000">
                                          <p:val>
                                            <p:strVal val="#ppt_x"/>
                                          </p:val>
                                        </p:tav>
                                      </p:tavLst>
                                    </p:anim>
                                    <p:anim calcmode="lin" valueType="num">
                                      <p:cBhvr additive="base">
                                        <p:cTn id="69" dur="500" fill="hold"/>
                                        <p:tgtEl>
                                          <p:spTgt spid="85"/>
                                        </p:tgtEl>
                                        <p:attrNameLst>
                                          <p:attrName>ppt_y</p:attrName>
                                        </p:attrNameLst>
                                      </p:cBhvr>
                                      <p:tavLst>
                                        <p:tav tm="0">
                                          <p:val>
                                            <p:strVal val="#ppt_y"/>
                                          </p:val>
                                        </p:tav>
                                        <p:tav tm="100000">
                                          <p:val>
                                            <p:strVal val="#ppt_y"/>
                                          </p:val>
                                        </p:tav>
                                      </p:tavLst>
                                    </p:anim>
                                  </p:childTnLst>
                                </p:cTn>
                              </p:par>
                            </p:childTnLst>
                          </p:cTn>
                        </p:par>
                        <p:par>
                          <p:cTn id="70" fill="hold">
                            <p:stCondLst>
                              <p:cond delay="1500"/>
                            </p:stCondLst>
                            <p:childTnLst>
                              <p:par>
                                <p:cTn id="71" presetID="2" presetClass="entr" presetSubtype="2"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1+#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2000"/>
                            </p:stCondLst>
                            <p:childTnLst>
                              <p:par>
                                <p:cTn id="76" presetID="2" presetClass="entr" presetSubtype="2" fill="hold" nodeType="after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additive="base">
                                        <p:cTn id="78" dur="500" fill="hold"/>
                                        <p:tgtEl>
                                          <p:spTgt spid="91"/>
                                        </p:tgtEl>
                                        <p:attrNameLst>
                                          <p:attrName>ppt_x</p:attrName>
                                        </p:attrNameLst>
                                      </p:cBhvr>
                                      <p:tavLst>
                                        <p:tav tm="0">
                                          <p:val>
                                            <p:strVal val="1+#ppt_w/2"/>
                                          </p:val>
                                        </p:tav>
                                        <p:tav tm="100000">
                                          <p:val>
                                            <p:strVal val="#ppt_x"/>
                                          </p:val>
                                        </p:tav>
                                      </p:tavLst>
                                    </p:anim>
                                    <p:anim calcmode="lin" valueType="num">
                                      <p:cBhvr additive="base">
                                        <p:cTn id="79"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61" grpId="0" animBg="1"/>
      <p:bldP spid="62" grpId="0"/>
      <p:bldP spid="66"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619672" y="1571618"/>
            <a:ext cx="6840760" cy="1524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a:t>
            </a:r>
            <a:r>
              <a:rPr lang="zh-CN" altLang="en-US" sz="1300" dirty="0" smtClean="0">
                <a:solidFill>
                  <a:schemeClr val="tx1"/>
                </a:solidFill>
                <a:latin typeface="微软雅黑" panose="020B0503020204020204" pitchFamily="82" charset="2"/>
                <a:ea typeface="微软雅黑" panose="020B0503020204020204" pitchFamily="82" charset="2"/>
              </a:rPr>
              <a:t>深刻认识和把握中国特色社会主义是改革开放以来党的全部理论和实践主题。习总书记关于中国特色社会主义的重要论述，深刻回答了我们党在新的历史条件下举什么旗、走什么路、以什么样的精神状态、担负什么样的历史使命、实现什么样的奋斗目标等重大问题，是我们党在新的历史起点上不忘初心、继续前进的行动纲领，充分体现了我们党准确把握时代大势、毫不动摇坚持和发展中国特色社会主义的坚定信念和强大定力。</a:t>
            </a:r>
            <a:endParaRPr lang="zh-CN" altLang="en-US" sz="1300" dirty="0">
              <a:solidFill>
                <a:schemeClr val="tx1"/>
              </a:solidFill>
              <a:latin typeface="微软雅黑" panose="020B0503020204020204" pitchFamily="82" charset="2"/>
              <a:ea typeface="微软雅黑" panose="020B0503020204020204" pitchFamily="82" charset="2"/>
            </a:endParaRPr>
          </a:p>
        </p:txBody>
      </p:sp>
      <p:sp>
        <p:nvSpPr>
          <p:cNvPr id="35" name="矩形 34"/>
          <p:cNvSpPr/>
          <p:nvPr/>
        </p:nvSpPr>
        <p:spPr>
          <a:xfrm>
            <a:off x="3929058" y="3143254"/>
            <a:ext cx="4572032" cy="4591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必须全力推进中国特色现代化建设</a:t>
            </a:r>
            <a:endParaRPr lang="zh-CN" altLang="en-US" sz="2000" dirty="0">
              <a:solidFill>
                <a:schemeClr val="bg1"/>
              </a:solidFill>
              <a:latin typeface="微软雅黑" panose="020B0503020204020204" pitchFamily="82" charset="2"/>
              <a:ea typeface="微软雅黑" panose="020B0503020204020204" pitchFamily="82" charset="2"/>
            </a:endParaRPr>
          </a:p>
        </p:txBody>
      </p:sp>
      <p:sp>
        <p:nvSpPr>
          <p:cNvPr id="36" name="矩形 35"/>
          <p:cNvSpPr/>
          <p:nvPr/>
        </p:nvSpPr>
        <p:spPr>
          <a:xfrm>
            <a:off x="3929058" y="3710993"/>
            <a:ext cx="4572032" cy="4930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必须精准把握时代大势和自身发展阶段</a:t>
            </a:r>
            <a:endParaRPr lang="zh-CN" altLang="en-US" sz="2000" dirty="0">
              <a:solidFill>
                <a:schemeClr val="bg1"/>
              </a:solidFill>
              <a:latin typeface="微软雅黑" panose="020B0503020204020204" pitchFamily="82" charset="2"/>
              <a:ea typeface="微软雅黑" panose="020B0503020204020204" pitchFamily="82" charset="2"/>
            </a:endParaRPr>
          </a:p>
        </p:txBody>
      </p:sp>
      <p:sp>
        <p:nvSpPr>
          <p:cNvPr id="37" name="矩形 36"/>
          <p:cNvSpPr/>
          <p:nvPr/>
        </p:nvSpPr>
        <p:spPr>
          <a:xfrm>
            <a:off x="3929058" y="4312547"/>
            <a:ext cx="4572032" cy="473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必须坚持党中央的集中统一领导</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nvGrpSpPr>
          <p:cNvPr id="38" name="组合 37"/>
          <p:cNvGrpSpPr/>
          <p:nvPr/>
        </p:nvGrpSpPr>
        <p:grpSpPr>
          <a:xfrm>
            <a:off x="2000232" y="3357568"/>
            <a:ext cx="1326953" cy="1259236"/>
            <a:chOff x="4172571" y="4348847"/>
            <a:chExt cx="1879885" cy="1711754"/>
          </a:xfrm>
        </p:grpSpPr>
        <p:sp>
          <p:nvSpPr>
            <p:cNvPr id="39" name="矩形 38"/>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微软雅黑" panose="020B0503020204020204" pitchFamily="82" charset="2"/>
                  <a:ea typeface="微软雅黑" panose="020B0503020204020204" pitchFamily="82" charset="2"/>
                </a:rPr>
                <a:t>三个必须</a:t>
              </a:r>
              <a:endParaRPr lang="zh-CN" altLang="en-US" sz="2800" b="1" dirty="0">
                <a:solidFill>
                  <a:schemeClr val="bg1"/>
                </a:solidFill>
                <a:latin typeface="微软雅黑" panose="020B0503020204020204" pitchFamily="82" charset="2"/>
                <a:ea typeface="微软雅黑" panose="020B0503020204020204" pitchFamily="82" charset="2"/>
              </a:endParaRPr>
            </a:p>
          </p:txBody>
        </p:sp>
      </p:grpSp>
      <p:sp>
        <p:nvSpPr>
          <p:cNvPr id="41" name="燕尾形 40"/>
          <p:cNvSpPr/>
          <p:nvPr/>
        </p:nvSpPr>
        <p:spPr>
          <a:xfrm>
            <a:off x="3428992" y="3643320"/>
            <a:ext cx="386875" cy="6023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6248" y="1071552"/>
            <a:ext cx="2409371" cy="340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C00000"/>
                </a:solidFill>
                <a:latin typeface="微软雅黑" panose="020B0503020204020204" pitchFamily="82" charset="2"/>
                <a:ea typeface="微软雅黑" panose="020B0503020204020204" pitchFamily="82" charset="2"/>
              </a:rPr>
              <a:t>中国特色社会主义</a:t>
            </a:r>
            <a:endParaRPr lang="zh-CN" altLang="en-US" sz="2000"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46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1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6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610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35" grpId="0" animBg="1"/>
      <p:bldP spid="36" grpId="0" animBg="1"/>
      <p:bldP spid="37" grpId="0" animBg="1"/>
      <p:bldP spid="41"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619672" y="1571618"/>
            <a:ext cx="6984776" cy="120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dirty="0" smtClean="0">
                <a:solidFill>
                  <a:schemeClr val="tx1"/>
                </a:solidFill>
                <a:latin typeface="微软雅黑" panose="020B0503020204020204" pitchFamily="82" charset="2"/>
                <a:ea typeface="微软雅黑" panose="020B0503020204020204" pitchFamily="82" charset="2"/>
              </a:rPr>
              <a:t>       习</a:t>
            </a:r>
            <a:r>
              <a:rPr lang="zh-CN" altLang="en-US" sz="1500" dirty="0">
                <a:solidFill>
                  <a:schemeClr val="tx1"/>
                </a:solidFill>
                <a:latin typeface="微软雅黑" panose="020B0503020204020204" pitchFamily="82" charset="2"/>
                <a:ea typeface="微软雅黑" panose="020B0503020204020204" pitchFamily="82" charset="2"/>
              </a:rPr>
              <a:t>总书记指出，</a:t>
            </a:r>
            <a:r>
              <a:rPr lang="en-US" altLang="zh-CN" sz="1500" dirty="0">
                <a:solidFill>
                  <a:schemeClr val="tx1"/>
                </a:solidFill>
                <a:latin typeface="微软雅黑" panose="020B0503020204020204" pitchFamily="82" charset="2"/>
                <a:ea typeface="微软雅黑" panose="020B0503020204020204" pitchFamily="82" charset="2"/>
              </a:rPr>
              <a:t>5</a:t>
            </a:r>
            <a:r>
              <a:rPr lang="zh-CN" altLang="en-US" sz="1500" dirty="0">
                <a:solidFill>
                  <a:schemeClr val="tx1"/>
                </a:solidFill>
                <a:latin typeface="微软雅黑" panose="020B0503020204020204" pitchFamily="82" charset="2"/>
                <a:ea typeface="微软雅黑" panose="020B0503020204020204" pitchFamily="82" charset="2"/>
              </a:rPr>
              <a:t>年来，党中央推出一系列重大举措、重大方针、重大工作，解决了许多难题，办成了许多大事，特别是做好了加强党的领导、贯彻新发展理念、全面深化改革、加强党</a:t>
            </a:r>
            <a:r>
              <a:rPr lang="zh-CN" altLang="en-US" sz="1500" dirty="0" smtClean="0">
                <a:solidFill>
                  <a:schemeClr val="tx1"/>
                </a:solidFill>
                <a:latin typeface="微软雅黑" panose="020B0503020204020204" pitchFamily="82" charset="2"/>
                <a:ea typeface="微软雅黑" panose="020B0503020204020204" pitchFamily="82" charset="2"/>
              </a:rPr>
              <a:t>的意识形态领</a:t>
            </a:r>
            <a:r>
              <a:rPr lang="zh-CN" altLang="en-US" sz="1500" dirty="0">
                <a:solidFill>
                  <a:schemeClr val="tx1"/>
                </a:solidFill>
                <a:latin typeface="微软雅黑" panose="020B0503020204020204" pitchFamily="82" charset="2"/>
                <a:ea typeface="微软雅黑" panose="020B0503020204020204" pitchFamily="82" charset="2"/>
              </a:rPr>
              <a:t>导，推进依法治国、生态文明、国防军队建设、特色大国外交、全面从严治党等“九件大事”，巩固了党的执政基础和群众基础。</a:t>
            </a: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6248" y="1071552"/>
            <a:ext cx="3714776" cy="340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C00000"/>
                </a:solidFill>
                <a:latin typeface="微软雅黑" panose="020B0503020204020204" pitchFamily="82" charset="2"/>
                <a:ea typeface="微软雅黑" panose="020B0503020204020204" pitchFamily="82" charset="2"/>
              </a:rPr>
              <a:t>十八大以来历史性变革和成就</a:t>
            </a:r>
            <a:endParaRPr lang="zh-CN" altLang="en-US" sz="2000"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23" name="圆角矩形 1"/>
          <p:cNvSpPr/>
          <p:nvPr/>
        </p:nvSpPr>
        <p:spPr bwMode="auto">
          <a:xfrm>
            <a:off x="4499992" y="2933534"/>
            <a:ext cx="1569227" cy="1595780"/>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rgbClr val="FF6600"/>
          </a:solidFill>
          <a:ln>
            <a:noFill/>
          </a:ln>
          <a:scene3d>
            <a:camera prst="perspectiveRelaxedModerately"/>
            <a:lightRig rig="threePt" dir="t"/>
          </a:scene3d>
          <a:sp3d extrusionH="190500" contourW="635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24" name="TextBox 64"/>
          <p:cNvSpPr txBox="1"/>
          <p:nvPr/>
        </p:nvSpPr>
        <p:spPr>
          <a:xfrm>
            <a:off x="4888969" y="3396610"/>
            <a:ext cx="787742" cy="842712"/>
          </a:xfrm>
          <a:prstGeom prst="rect">
            <a:avLst/>
          </a:prstGeom>
          <a:noFill/>
          <a:scene3d>
            <a:camera prst="perspectiveRelaxed">
              <a:rot lat="20975994" lon="305024" rev="21544779"/>
            </a:camera>
            <a:lightRig rig="threePt" dir="t"/>
          </a:scene3d>
        </p:spPr>
        <p:txBody>
          <a:bodyPr wrap="none" lIns="72562" tIns="36281" rIns="72562" bIns="36281">
            <a:spAutoFit/>
          </a:bodyPr>
          <a:lstStyle/>
          <a:p>
            <a:pPr>
              <a:defRPr/>
            </a:pPr>
            <a:r>
              <a:rPr lang="zh-CN" altLang="en-US" sz="2500" dirty="0" smtClean="0">
                <a:solidFill>
                  <a:schemeClr val="tx1">
                    <a:lumMod val="65000"/>
                    <a:lumOff val="35000"/>
                  </a:schemeClr>
                </a:solidFill>
                <a:latin typeface="微软雅黑" pitchFamily="34" charset="-122"/>
                <a:ea typeface="微软雅黑" pitchFamily="34" charset="-122"/>
              </a:rPr>
              <a:t>九件</a:t>
            </a:r>
            <a:endParaRPr lang="en-US" altLang="zh-CN" sz="2500" dirty="0" smtClean="0">
              <a:solidFill>
                <a:schemeClr val="tx1">
                  <a:lumMod val="65000"/>
                  <a:lumOff val="35000"/>
                </a:schemeClr>
              </a:solidFill>
              <a:latin typeface="微软雅黑" pitchFamily="34" charset="-122"/>
              <a:ea typeface="微软雅黑" pitchFamily="34" charset="-122"/>
            </a:endParaRPr>
          </a:p>
          <a:p>
            <a:pPr>
              <a:defRPr/>
            </a:pPr>
            <a:r>
              <a:rPr lang="zh-CN" altLang="en-US" sz="2500" dirty="0" smtClean="0">
                <a:solidFill>
                  <a:schemeClr val="tx1">
                    <a:lumMod val="65000"/>
                    <a:lumOff val="35000"/>
                  </a:schemeClr>
                </a:solidFill>
                <a:latin typeface="微软雅黑" pitchFamily="34" charset="-122"/>
                <a:ea typeface="微软雅黑" pitchFamily="34" charset="-122"/>
              </a:rPr>
              <a:t>大事</a:t>
            </a:r>
            <a:endParaRPr lang="zh-CN" altLang="en-US" sz="2500" dirty="0">
              <a:solidFill>
                <a:schemeClr val="tx1">
                  <a:lumMod val="65000"/>
                  <a:lumOff val="35000"/>
                </a:schemeClr>
              </a:solidFill>
              <a:latin typeface="微软雅黑" pitchFamily="34" charset="-122"/>
              <a:ea typeface="微软雅黑" pitchFamily="34" charset="-122"/>
            </a:endParaRPr>
          </a:p>
        </p:txBody>
      </p:sp>
      <p:sp>
        <p:nvSpPr>
          <p:cNvPr id="25" name="圆角矩形 1"/>
          <p:cNvSpPr>
            <a:spLocks noChangeAspect="1"/>
          </p:cNvSpPr>
          <p:nvPr/>
        </p:nvSpPr>
        <p:spPr>
          <a:xfrm>
            <a:off x="2139333" y="2705288"/>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35000">
                <a:srgbClr val="C00000"/>
              </a:gs>
              <a:gs pos="61000">
                <a:srgbClr val="FB95AC"/>
              </a:gs>
              <a:gs pos="83000">
                <a:schemeClr val="accent2">
                  <a:lumMod val="40000"/>
                  <a:lumOff val="60000"/>
                </a:schemeClr>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27" name="TextBox 65"/>
          <p:cNvSpPr txBox="1"/>
          <p:nvPr/>
        </p:nvSpPr>
        <p:spPr>
          <a:xfrm>
            <a:off x="2282252" y="2895219"/>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加强党</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的领导</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31" name="圆角矩形 1"/>
          <p:cNvSpPr>
            <a:spLocks noChangeAspect="1"/>
          </p:cNvSpPr>
          <p:nvPr/>
        </p:nvSpPr>
        <p:spPr>
          <a:xfrm>
            <a:off x="1971393" y="3796473"/>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0">
                <a:srgbClr val="C00000"/>
              </a:gs>
              <a:gs pos="51292">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32" name="TextBox 65"/>
          <p:cNvSpPr txBox="1"/>
          <p:nvPr/>
        </p:nvSpPr>
        <p:spPr>
          <a:xfrm>
            <a:off x="2114312" y="3986404"/>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a:solidFill>
                  <a:schemeClr val="tx1">
                    <a:lumMod val="65000"/>
                    <a:lumOff val="35000"/>
                  </a:schemeClr>
                </a:solidFill>
                <a:latin typeface="微软雅黑" pitchFamily="34" charset="-122"/>
                <a:ea typeface="微软雅黑" pitchFamily="34" charset="-122"/>
              </a:rPr>
              <a:t>全面</a:t>
            </a:r>
            <a:r>
              <a:rPr lang="zh-CN" altLang="en-US" dirty="0" smtClean="0">
                <a:solidFill>
                  <a:schemeClr val="tx1">
                    <a:lumMod val="65000"/>
                    <a:lumOff val="35000"/>
                  </a:schemeClr>
                </a:solidFill>
                <a:latin typeface="微软雅黑" pitchFamily="34" charset="-122"/>
                <a:ea typeface="微软雅黑" pitchFamily="34" charset="-122"/>
              </a:rPr>
              <a:t>深</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化</a:t>
            </a:r>
            <a:r>
              <a:rPr lang="zh-CN" altLang="en-US" dirty="0">
                <a:solidFill>
                  <a:schemeClr val="tx1">
                    <a:lumMod val="65000"/>
                    <a:lumOff val="35000"/>
                  </a:schemeClr>
                </a:solidFill>
                <a:latin typeface="微软雅黑" pitchFamily="34" charset="-122"/>
                <a:ea typeface="微软雅黑" pitchFamily="34" charset="-122"/>
              </a:rPr>
              <a:t>改革</a:t>
            </a:r>
          </a:p>
        </p:txBody>
      </p:sp>
      <p:sp>
        <p:nvSpPr>
          <p:cNvPr id="33" name="圆角矩形 1"/>
          <p:cNvSpPr>
            <a:spLocks noChangeAspect="1"/>
          </p:cNvSpPr>
          <p:nvPr/>
        </p:nvSpPr>
        <p:spPr>
          <a:xfrm>
            <a:off x="7684211" y="2672477"/>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0">
                <a:srgbClr val="C00000"/>
              </a:gs>
              <a:gs pos="51292">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38" name="TextBox 65"/>
          <p:cNvSpPr txBox="1"/>
          <p:nvPr/>
        </p:nvSpPr>
        <p:spPr>
          <a:xfrm>
            <a:off x="7827130" y="2862408"/>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国防军</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队建设</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43" name="圆角矩形 1"/>
          <p:cNvSpPr>
            <a:spLocks noChangeAspect="1"/>
          </p:cNvSpPr>
          <p:nvPr/>
        </p:nvSpPr>
        <p:spPr>
          <a:xfrm>
            <a:off x="5808627" y="3749495"/>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29000">
                <a:srgbClr val="C00000"/>
              </a:gs>
              <a:gs pos="57000">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47" name="TextBox 65"/>
          <p:cNvSpPr txBox="1"/>
          <p:nvPr/>
        </p:nvSpPr>
        <p:spPr>
          <a:xfrm>
            <a:off x="5951546" y="3939426"/>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特色大</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国外交</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49" name="圆角矩形 1"/>
          <p:cNvSpPr>
            <a:spLocks noChangeAspect="1"/>
          </p:cNvSpPr>
          <p:nvPr/>
        </p:nvSpPr>
        <p:spPr>
          <a:xfrm>
            <a:off x="5826773" y="2535355"/>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23000">
                <a:srgbClr val="C00000"/>
              </a:gs>
              <a:gs pos="51292">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50" name="TextBox 65"/>
          <p:cNvSpPr txBox="1"/>
          <p:nvPr/>
        </p:nvSpPr>
        <p:spPr>
          <a:xfrm>
            <a:off x="5969692" y="2725286"/>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推进依</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法治国</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53" name="圆角矩形 1"/>
          <p:cNvSpPr>
            <a:spLocks noChangeAspect="1"/>
          </p:cNvSpPr>
          <p:nvPr/>
        </p:nvSpPr>
        <p:spPr>
          <a:xfrm>
            <a:off x="3307648" y="3802350"/>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13000">
                <a:srgbClr val="C00000"/>
              </a:gs>
              <a:gs pos="51292">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54" name="TextBox 65"/>
          <p:cNvSpPr txBox="1"/>
          <p:nvPr/>
        </p:nvSpPr>
        <p:spPr>
          <a:xfrm>
            <a:off x="3474066" y="3923527"/>
            <a:ext cx="762094" cy="811934"/>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sz="1600" dirty="0" smtClean="0">
                <a:solidFill>
                  <a:schemeClr val="tx1">
                    <a:lumMod val="65000"/>
                    <a:lumOff val="35000"/>
                  </a:schemeClr>
                </a:solidFill>
                <a:latin typeface="微软雅黑" pitchFamily="34" charset="-122"/>
                <a:ea typeface="微软雅黑" pitchFamily="34" charset="-122"/>
              </a:rPr>
              <a:t>加强意</a:t>
            </a:r>
            <a:endParaRPr lang="en-US" altLang="zh-CN" sz="1600" dirty="0" smtClean="0">
              <a:solidFill>
                <a:schemeClr val="tx1">
                  <a:lumMod val="65000"/>
                  <a:lumOff val="35000"/>
                </a:schemeClr>
              </a:solidFill>
              <a:latin typeface="微软雅黑" pitchFamily="34" charset="-122"/>
              <a:ea typeface="微软雅黑" pitchFamily="34" charset="-122"/>
            </a:endParaRPr>
          </a:p>
          <a:p>
            <a:pPr>
              <a:defRPr/>
            </a:pPr>
            <a:r>
              <a:rPr lang="zh-CN" altLang="en-US" sz="1600" dirty="0" smtClean="0">
                <a:solidFill>
                  <a:schemeClr val="tx1">
                    <a:lumMod val="65000"/>
                    <a:lumOff val="35000"/>
                  </a:schemeClr>
                </a:solidFill>
                <a:latin typeface="微软雅黑" pitchFamily="34" charset="-122"/>
                <a:ea typeface="微软雅黑" pitchFamily="34" charset="-122"/>
              </a:rPr>
              <a:t>识形态</a:t>
            </a:r>
            <a:endParaRPr lang="en-US" altLang="zh-CN" sz="1600" dirty="0" smtClean="0">
              <a:solidFill>
                <a:schemeClr val="tx1">
                  <a:lumMod val="65000"/>
                  <a:lumOff val="35000"/>
                </a:schemeClr>
              </a:solidFill>
              <a:latin typeface="微软雅黑" pitchFamily="34" charset="-122"/>
              <a:ea typeface="微软雅黑" pitchFamily="34" charset="-122"/>
            </a:endParaRPr>
          </a:p>
          <a:p>
            <a:pPr>
              <a:defRPr/>
            </a:pPr>
            <a:r>
              <a:rPr lang="zh-CN" altLang="en-US" sz="1600" dirty="0" smtClean="0">
                <a:solidFill>
                  <a:schemeClr val="tx1">
                    <a:lumMod val="65000"/>
                    <a:lumOff val="35000"/>
                  </a:schemeClr>
                </a:solidFill>
                <a:latin typeface="微软雅黑" pitchFamily="34" charset="-122"/>
                <a:ea typeface="微软雅黑" pitchFamily="34" charset="-122"/>
              </a:rPr>
              <a:t>领导</a:t>
            </a:r>
            <a:endParaRPr lang="zh-CN" altLang="en-US" sz="1600" dirty="0">
              <a:solidFill>
                <a:schemeClr val="tx1">
                  <a:lumMod val="65000"/>
                  <a:lumOff val="35000"/>
                </a:schemeClr>
              </a:solidFill>
              <a:latin typeface="微软雅黑" pitchFamily="34" charset="-122"/>
              <a:ea typeface="微软雅黑" pitchFamily="34" charset="-122"/>
            </a:endParaRPr>
          </a:p>
        </p:txBody>
      </p:sp>
      <p:sp>
        <p:nvSpPr>
          <p:cNvPr id="55" name="圆角矩形 1"/>
          <p:cNvSpPr>
            <a:spLocks noChangeAspect="1"/>
          </p:cNvSpPr>
          <p:nvPr/>
        </p:nvSpPr>
        <p:spPr>
          <a:xfrm>
            <a:off x="7219872" y="3712115"/>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0">
                <a:srgbClr val="FF8585"/>
              </a:gs>
              <a:gs pos="51292">
                <a:srgbClr val="FB95AC"/>
              </a:gs>
              <a:gs pos="67000">
                <a:srgbClr val="C00000"/>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56" name="TextBox 65"/>
          <p:cNvSpPr txBox="1"/>
          <p:nvPr/>
        </p:nvSpPr>
        <p:spPr>
          <a:xfrm>
            <a:off x="7362791" y="3902046"/>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全面从</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严治党</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57" name="圆角矩形 1"/>
          <p:cNvSpPr>
            <a:spLocks noChangeAspect="1"/>
          </p:cNvSpPr>
          <p:nvPr/>
        </p:nvSpPr>
        <p:spPr>
          <a:xfrm>
            <a:off x="6647665" y="3064094"/>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18000">
                <a:srgbClr val="C00000"/>
              </a:gs>
              <a:gs pos="51292">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58" name="TextBox 65"/>
          <p:cNvSpPr txBox="1"/>
          <p:nvPr/>
        </p:nvSpPr>
        <p:spPr>
          <a:xfrm>
            <a:off x="6790584" y="3254025"/>
            <a:ext cx="839038" cy="627268"/>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defRPr/>
            </a:pPr>
            <a:r>
              <a:rPr lang="zh-CN" altLang="en-US" dirty="0" smtClean="0">
                <a:solidFill>
                  <a:schemeClr val="tx1">
                    <a:lumMod val="65000"/>
                    <a:lumOff val="35000"/>
                  </a:schemeClr>
                </a:solidFill>
                <a:latin typeface="微软雅黑" pitchFamily="34" charset="-122"/>
                <a:ea typeface="微软雅黑" pitchFamily="34" charset="-122"/>
              </a:rPr>
              <a:t>生态文</a:t>
            </a:r>
            <a:endParaRPr lang="en-US" altLang="zh-CN" dirty="0" smtClean="0">
              <a:solidFill>
                <a:schemeClr val="tx1">
                  <a:lumMod val="65000"/>
                  <a:lumOff val="35000"/>
                </a:schemeClr>
              </a:solidFill>
              <a:latin typeface="微软雅黑" pitchFamily="34" charset="-122"/>
              <a:ea typeface="微软雅黑" pitchFamily="34" charset="-122"/>
            </a:endParaRPr>
          </a:p>
          <a:p>
            <a:pPr>
              <a:defRPr/>
            </a:pPr>
            <a:r>
              <a:rPr lang="zh-CN" altLang="en-US" dirty="0" smtClean="0">
                <a:solidFill>
                  <a:schemeClr val="tx1">
                    <a:lumMod val="65000"/>
                    <a:lumOff val="35000"/>
                  </a:schemeClr>
                </a:solidFill>
                <a:latin typeface="微软雅黑" pitchFamily="34" charset="-122"/>
                <a:ea typeface="微软雅黑" pitchFamily="34" charset="-122"/>
              </a:rPr>
              <a:t>明建设</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59" name="圆角矩形 1"/>
          <p:cNvSpPr>
            <a:spLocks noChangeAspect="1"/>
          </p:cNvSpPr>
          <p:nvPr/>
        </p:nvSpPr>
        <p:spPr>
          <a:xfrm>
            <a:off x="3483864" y="2863362"/>
            <a:ext cx="1206104" cy="906431"/>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gradFill>
            <a:gsLst>
              <a:gs pos="28000">
                <a:srgbClr val="C00000"/>
              </a:gs>
              <a:gs pos="65000">
                <a:srgbClr val="FB95AC"/>
              </a:gs>
              <a:gs pos="67000">
                <a:srgbClr val="F96F8F"/>
              </a:gs>
              <a:gs pos="100000">
                <a:schemeClr val="bg1"/>
              </a:gs>
            </a:gsLst>
            <a:lin ang="2700000" scaled="1"/>
          </a:gradFill>
          <a:ln>
            <a:noFill/>
          </a:ln>
          <a:scene3d>
            <a:camera prst="perspectiveRelaxedModerately" fov="6000000">
              <a:rot lat="19634563" lon="20160148" rev="812592"/>
            </a:camera>
            <a:lightRig rig="threePt" dir="t">
              <a:rot lat="0" lon="0" rev="9600000"/>
            </a:lightRig>
          </a:scene3d>
          <a:sp3d extrusionH="127000" contourW="38100">
            <a:bevelT w="88900" prst="coolSlant"/>
            <a:bevelB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562" tIns="36281" rIns="72562" bIns="36281" anchor="ctr"/>
          <a:lstStyle/>
          <a:p>
            <a:pPr algn="ctr">
              <a:defRPr/>
            </a:pPr>
            <a:endParaRPr lang="zh-CN" altLang="en-US" sz="1900"/>
          </a:p>
        </p:txBody>
      </p:sp>
      <p:sp>
        <p:nvSpPr>
          <p:cNvPr id="60" name="TextBox 65"/>
          <p:cNvSpPr txBox="1"/>
          <p:nvPr/>
        </p:nvSpPr>
        <p:spPr>
          <a:xfrm>
            <a:off x="3638278" y="2984539"/>
            <a:ext cx="762094" cy="811934"/>
          </a:xfrm>
          <a:prstGeom prst="rect">
            <a:avLst/>
          </a:prstGeom>
          <a:noFill/>
          <a:scene3d>
            <a:camera prst="perspectiveRelaxed">
              <a:rot lat="18292249" lon="21077898" rev="377204"/>
            </a:camera>
            <a:lightRig rig="threePt" dir="t"/>
          </a:scene3d>
        </p:spPr>
        <p:txBody>
          <a:bodyPr wrap="none" lIns="72562" tIns="36281" rIns="72562" bIns="36281">
            <a:spAutoFit/>
          </a:bodyPr>
          <a:lstStyle/>
          <a:p>
            <a:pPr algn="ctr">
              <a:defRPr/>
            </a:pPr>
            <a:r>
              <a:rPr lang="zh-CN" altLang="en-US" sz="1600" dirty="0">
                <a:solidFill>
                  <a:schemeClr val="tx1">
                    <a:lumMod val="65000"/>
                    <a:lumOff val="35000"/>
                  </a:schemeClr>
                </a:solidFill>
                <a:latin typeface="微软雅黑" pitchFamily="34" charset="-122"/>
                <a:ea typeface="微软雅黑" pitchFamily="34" charset="-122"/>
              </a:rPr>
              <a:t>贯彻</a:t>
            </a:r>
            <a:r>
              <a:rPr lang="zh-CN" altLang="en-US" sz="1600" dirty="0" smtClean="0">
                <a:solidFill>
                  <a:schemeClr val="tx1">
                    <a:lumMod val="65000"/>
                    <a:lumOff val="35000"/>
                  </a:schemeClr>
                </a:solidFill>
                <a:latin typeface="微软雅黑" pitchFamily="34" charset="-122"/>
                <a:ea typeface="微软雅黑" pitchFamily="34" charset="-122"/>
              </a:rPr>
              <a:t>新</a:t>
            </a:r>
            <a:endParaRPr lang="en-US" altLang="zh-CN" sz="1600" dirty="0" smtClean="0">
              <a:solidFill>
                <a:schemeClr val="tx1">
                  <a:lumMod val="65000"/>
                  <a:lumOff val="35000"/>
                </a:schemeClr>
              </a:solidFill>
              <a:latin typeface="微软雅黑" pitchFamily="34" charset="-122"/>
              <a:ea typeface="微软雅黑" pitchFamily="34" charset="-122"/>
            </a:endParaRPr>
          </a:p>
          <a:p>
            <a:pPr algn="ctr">
              <a:defRPr/>
            </a:pPr>
            <a:r>
              <a:rPr lang="zh-CN" altLang="en-US" sz="1600" dirty="0" smtClean="0">
                <a:solidFill>
                  <a:schemeClr val="tx1">
                    <a:lumMod val="65000"/>
                    <a:lumOff val="35000"/>
                  </a:schemeClr>
                </a:solidFill>
                <a:latin typeface="微软雅黑" pitchFamily="34" charset="-122"/>
                <a:ea typeface="微软雅黑" pitchFamily="34" charset="-122"/>
              </a:rPr>
              <a:t>发</a:t>
            </a:r>
            <a:r>
              <a:rPr lang="zh-CN" altLang="en-US" sz="1600" dirty="0">
                <a:solidFill>
                  <a:schemeClr val="tx1">
                    <a:lumMod val="65000"/>
                    <a:lumOff val="35000"/>
                  </a:schemeClr>
                </a:solidFill>
                <a:latin typeface="微软雅黑" pitchFamily="34" charset="-122"/>
                <a:ea typeface="微软雅黑" pitchFamily="34" charset="-122"/>
              </a:rPr>
              <a:t>展</a:t>
            </a:r>
            <a:r>
              <a:rPr lang="zh-CN" altLang="en-US" sz="1600" dirty="0" smtClean="0">
                <a:solidFill>
                  <a:schemeClr val="tx1">
                    <a:lumMod val="65000"/>
                    <a:lumOff val="35000"/>
                  </a:schemeClr>
                </a:solidFill>
                <a:latin typeface="微软雅黑" pitchFamily="34" charset="-122"/>
                <a:ea typeface="微软雅黑" pitchFamily="34" charset="-122"/>
              </a:rPr>
              <a:t>理</a:t>
            </a:r>
            <a:endParaRPr lang="en-US" altLang="zh-CN" sz="1600" dirty="0" smtClean="0">
              <a:solidFill>
                <a:schemeClr val="tx1">
                  <a:lumMod val="65000"/>
                  <a:lumOff val="35000"/>
                </a:schemeClr>
              </a:solidFill>
              <a:latin typeface="微软雅黑" pitchFamily="34" charset="-122"/>
              <a:ea typeface="微软雅黑" pitchFamily="34" charset="-122"/>
            </a:endParaRPr>
          </a:p>
          <a:p>
            <a:pPr algn="ctr">
              <a:defRPr/>
            </a:pPr>
            <a:r>
              <a:rPr lang="zh-CN" altLang="en-US" sz="1600" dirty="0" smtClean="0">
                <a:solidFill>
                  <a:schemeClr val="tx1">
                    <a:lumMod val="65000"/>
                    <a:lumOff val="35000"/>
                  </a:schemeClr>
                </a:solidFill>
                <a:latin typeface="微软雅黑" pitchFamily="34" charset="-122"/>
                <a:ea typeface="微软雅黑" pitchFamily="34" charset="-122"/>
              </a:rPr>
              <a:t>念</a:t>
            </a:r>
            <a:endParaRPr lang="zh-CN" altLang="en-US" sz="16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9994933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928794" y="1571619"/>
            <a:ext cx="6143668" cy="1095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习近平总</a:t>
            </a:r>
            <a:r>
              <a:rPr lang="zh-CN" altLang="en-US" sz="1100" dirty="0">
                <a:solidFill>
                  <a:schemeClr val="tx1"/>
                </a:solidFill>
                <a:latin typeface="微软雅黑" panose="020B0503020204020204" pitchFamily="82" charset="2"/>
                <a:ea typeface="微软雅黑" panose="020B0503020204020204" pitchFamily="82" charset="2"/>
              </a:rPr>
              <a:t>书记指出，经过近</a:t>
            </a:r>
            <a:r>
              <a:rPr lang="en-US" altLang="zh-CN" sz="1100" dirty="0">
                <a:solidFill>
                  <a:schemeClr val="tx1"/>
                </a:solidFill>
                <a:latin typeface="微软雅黑" panose="020B0503020204020204" pitchFamily="82" charset="2"/>
                <a:ea typeface="微软雅黑" panose="020B0503020204020204" pitchFamily="82" charset="2"/>
              </a:rPr>
              <a:t>40</a:t>
            </a:r>
            <a:r>
              <a:rPr lang="zh-CN" altLang="en-US" sz="1100" dirty="0">
                <a:solidFill>
                  <a:schemeClr val="tx1"/>
                </a:solidFill>
                <a:latin typeface="微软雅黑" panose="020B0503020204020204" pitchFamily="82" charset="2"/>
                <a:ea typeface="微软雅黑" panose="020B0503020204020204" pitchFamily="82" charset="2"/>
              </a:rPr>
              <a:t>年改革开放，我国人民生活显著改善，人民群众对美好生活的向往有了八个“新的期盼”，满足好这些新需要，必须牢牢把握初级阶段最大国情，牢牢立足初级阶段最大实际，在继续推动经济发展的同时，更好实现各项事业全面发展、社会全面进步。</a:t>
            </a: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6248" y="1071552"/>
            <a:ext cx="3310088" cy="340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rgbClr val="C00000"/>
                </a:solidFill>
                <a:latin typeface="微软雅黑" panose="020B0503020204020204" pitchFamily="82" charset="2"/>
                <a:ea typeface="微软雅黑" panose="020B0503020204020204" pitchFamily="82" charset="2"/>
              </a:rPr>
              <a:t>我国社会发展的阶段性特征</a:t>
            </a: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25" name="Freeform 7"/>
          <p:cNvSpPr>
            <a:spLocks/>
          </p:cNvSpPr>
          <p:nvPr/>
        </p:nvSpPr>
        <p:spPr bwMode="auto">
          <a:xfrm rot="5400000">
            <a:off x="6031763" y="3481089"/>
            <a:ext cx="1275107" cy="115515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78000">
                <a:srgbClr val="C00000"/>
              </a:gs>
              <a:gs pos="93000">
                <a:schemeClr val="accent2">
                  <a:lumMod val="40000"/>
                  <a:lumOff val="60000"/>
                </a:schemeClr>
              </a:gs>
            </a:gsLst>
            <a:lin ang="18900000" scaled="1"/>
          </a:gradFill>
          <a:ln w="9525" algn="ctr">
            <a:solidFill>
              <a:srgbClr val="B2B2B2"/>
            </a:solidFill>
            <a:round/>
            <a:headEnd/>
            <a:tailEnd/>
          </a:ln>
        </p:spPr>
        <p:txBody>
          <a:bodyPr wrap="none" anchor="ctr"/>
          <a:lstStyle/>
          <a:p>
            <a:endParaRPr lang="zh-CN" altLang="en-US"/>
          </a:p>
        </p:txBody>
      </p:sp>
      <p:sp>
        <p:nvSpPr>
          <p:cNvPr id="28" name="WordArt 10"/>
          <p:cNvSpPr>
            <a:spLocks noChangeArrowheads="1" noChangeShapeType="1" noTextEdit="1"/>
          </p:cNvSpPr>
          <p:nvPr/>
        </p:nvSpPr>
        <p:spPr bwMode="auto">
          <a:xfrm>
            <a:off x="6612377" y="3269299"/>
            <a:ext cx="300037" cy="317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dirty="0">
                <a:solidFill>
                  <a:srgbClr val="A6A6A6"/>
                </a:solidFill>
                <a:latin typeface="Arial"/>
                <a:cs typeface="Arial"/>
              </a:rPr>
              <a:t>3</a:t>
            </a:r>
            <a:endParaRPr lang="zh-CN" altLang="en-US" sz="3600" b="1" kern="10" dirty="0">
              <a:solidFill>
                <a:srgbClr val="A6A6A6"/>
              </a:solidFill>
              <a:latin typeface="Arial"/>
              <a:cs typeface="Arial"/>
            </a:endParaRPr>
          </a:p>
        </p:txBody>
      </p:sp>
      <p:sp>
        <p:nvSpPr>
          <p:cNvPr id="31" name="Rectangle 13"/>
          <p:cNvSpPr>
            <a:spLocks noChangeArrowheads="1"/>
          </p:cNvSpPr>
          <p:nvPr/>
        </p:nvSpPr>
        <p:spPr bwMode="auto">
          <a:xfrm>
            <a:off x="6071737" y="3660933"/>
            <a:ext cx="1269083" cy="1015663"/>
          </a:xfrm>
          <a:prstGeom prst="rect">
            <a:avLst/>
          </a:prstGeom>
          <a:noFill/>
          <a:ln>
            <a:noFill/>
          </a:ln>
          <a:effectLst/>
          <a:extLst>
            <a:ext uri="{909E8E84-426E-40DD-AFC4-6F175D3DCCD1}">
              <a14:hiddenFill xmlns="" xmlns:a14="http://schemas.microsoft.com/office/drawing/2010/main">
                <a:gradFill rotWithShape="1">
                  <a:gsLst>
                    <a:gs pos="0">
                      <a:srgbClr val="DDDDDD"/>
                    </a:gs>
                    <a:gs pos="100000">
                      <a:schemeClr val="bg1"/>
                    </a:gs>
                  </a:gsLst>
                  <a:lin ang="5400000" scaled="1"/>
                </a:gradFill>
              </a14:hiddenFill>
            </a:ext>
            <a:ext uri="{91240B29-F687-4F45-9708-019B960494DF}">
              <a14:hiddenLine xmlns="" xmlns:a14="http://schemas.microsoft.com/office/drawing/2010/main" w="9525" algn="ctr">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buClrTx/>
              <a:buSzTx/>
            </a:pPr>
            <a:r>
              <a:rPr lang="en-US" altLang="zh-CN" sz="1000" b="0" dirty="0" smtClean="0">
                <a:solidFill>
                  <a:schemeClr val="bg1"/>
                </a:solidFill>
                <a:latin typeface="仿宋" panose="02010609060101010101" pitchFamily="49" charset="-122"/>
                <a:ea typeface="仿宋" panose="02010609060101010101" pitchFamily="49" charset="-122"/>
              </a:rPr>
              <a:t> </a:t>
            </a:r>
            <a:r>
              <a:rPr lang="zh-CN" altLang="zh-CN" sz="1000" b="0" dirty="0" smtClean="0">
                <a:solidFill>
                  <a:schemeClr val="bg1"/>
                </a:solidFill>
                <a:latin typeface="仿宋" panose="02010609060101010101" pitchFamily="49" charset="-122"/>
                <a:ea typeface="仿宋" panose="02010609060101010101" pitchFamily="49" charset="-122"/>
              </a:rPr>
              <a:t>要</a:t>
            </a:r>
            <a:r>
              <a:rPr lang="zh-CN" altLang="zh-CN" sz="1000" b="0" dirty="0">
                <a:solidFill>
                  <a:schemeClr val="bg1"/>
                </a:solidFill>
                <a:latin typeface="仿宋" panose="02010609060101010101" pitchFamily="49" charset="-122"/>
                <a:ea typeface="仿宋" panose="02010609060101010101" pitchFamily="49" charset="-122"/>
              </a:rPr>
              <a:t>牢牢把握社会主义初级阶段这个最大国情和最大实际，更准确地把握我国社会主义初级阶段不断变化的特点。</a:t>
            </a:r>
            <a:endParaRPr lang="zh-CN" altLang="en-US" sz="1000" b="0" dirty="0">
              <a:solidFill>
                <a:schemeClr val="bg1"/>
              </a:solidFill>
              <a:latin typeface="仿宋" panose="02010609060101010101" pitchFamily="49" charset="-122"/>
              <a:ea typeface="仿宋" panose="02010609060101010101" pitchFamily="49" charset="-122"/>
            </a:endParaRPr>
          </a:p>
        </p:txBody>
      </p:sp>
      <p:sp>
        <p:nvSpPr>
          <p:cNvPr id="3" name="文本框 2"/>
          <p:cNvSpPr txBox="1"/>
          <p:nvPr/>
        </p:nvSpPr>
        <p:spPr>
          <a:xfrm>
            <a:off x="2090718" y="2662137"/>
            <a:ext cx="5706172" cy="523220"/>
          </a:xfrm>
          <a:prstGeom prst="rect">
            <a:avLst/>
          </a:prstGeom>
          <a:noFill/>
        </p:spPr>
        <p:txBody>
          <a:bodyPr wrap="square" rtlCol="0">
            <a:spAutoFit/>
          </a:bodyPr>
          <a:lstStyle/>
          <a:p>
            <a:r>
              <a:rPr lang="en-US" altLang="zh-CN" sz="1400" b="0" dirty="0" smtClean="0">
                <a:solidFill>
                  <a:srgbClr val="C00000"/>
                </a:solidFill>
                <a:latin typeface="楷体" panose="02010609060101010101" pitchFamily="49" charset="-122"/>
                <a:ea typeface="楷体" panose="02010609060101010101" pitchFamily="49" charset="-122"/>
              </a:rPr>
              <a:t>    </a:t>
            </a:r>
            <a:r>
              <a:rPr lang="zh-CN" altLang="zh-CN" sz="1400" b="0" dirty="0" smtClean="0">
                <a:solidFill>
                  <a:srgbClr val="C00000"/>
                </a:solidFill>
                <a:latin typeface="楷体" panose="02010609060101010101" pitchFamily="49" charset="-122"/>
                <a:ea typeface="楷体" panose="02010609060101010101" pitchFamily="49" charset="-122"/>
              </a:rPr>
              <a:t>明</a:t>
            </a:r>
            <a:r>
              <a:rPr lang="zh-CN" altLang="zh-CN" sz="1400" b="0" dirty="0">
                <a:solidFill>
                  <a:srgbClr val="C00000"/>
                </a:solidFill>
                <a:latin typeface="楷体" panose="02010609060101010101" pitchFamily="49" charset="-122"/>
                <a:ea typeface="楷体" panose="02010609060101010101" pitchFamily="49" charset="-122"/>
              </a:rPr>
              <a:t>者因时而变，知者随事而制。学习领会好讲话精神，为群众提供更好的服务，必须审时度势、与时俱进，重点把握三个方面内容：</a:t>
            </a:r>
            <a:endParaRPr lang="zh-CN" altLang="en-US" sz="1400" b="0" dirty="0">
              <a:solidFill>
                <a:srgbClr val="C00000"/>
              </a:solidFill>
              <a:latin typeface="楷体" panose="02010609060101010101" pitchFamily="49" charset="-122"/>
              <a:ea typeface="楷体" panose="02010609060101010101" pitchFamily="49" charset="-122"/>
            </a:endParaRPr>
          </a:p>
        </p:txBody>
      </p:sp>
      <p:sp>
        <p:nvSpPr>
          <p:cNvPr id="33" name="Freeform 7"/>
          <p:cNvSpPr>
            <a:spLocks/>
          </p:cNvSpPr>
          <p:nvPr/>
        </p:nvSpPr>
        <p:spPr bwMode="auto">
          <a:xfrm rot="5400000">
            <a:off x="4364711" y="3481089"/>
            <a:ext cx="1275107" cy="115515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37000">
                <a:srgbClr val="C00000"/>
              </a:gs>
            </a:gsLst>
            <a:lin ang="18900000" scaled="1"/>
          </a:gradFill>
          <a:ln w="9525" algn="ctr">
            <a:solidFill>
              <a:srgbClr val="B2B2B2"/>
            </a:solidFill>
            <a:round/>
            <a:headEnd/>
            <a:tailEnd/>
          </a:ln>
        </p:spPr>
        <p:txBody>
          <a:bodyPr wrap="none" anchor="ctr"/>
          <a:lstStyle/>
          <a:p>
            <a:endParaRPr lang="zh-CN" altLang="en-US"/>
          </a:p>
        </p:txBody>
      </p:sp>
      <p:sp>
        <p:nvSpPr>
          <p:cNvPr id="47" name="WordArt 10"/>
          <p:cNvSpPr>
            <a:spLocks noChangeArrowheads="1" noChangeShapeType="1" noTextEdit="1"/>
          </p:cNvSpPr>
          <p:nvPr/>
        </p:nvSpPr>
        <p:spPr bwMode="auto">
          <a:xfrm>
            <a:off x="4865932" y="3269299"/>
            <a:ext cx="300037" cy="317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dirty="0" smtClean="0">
                <a:solidFill>
                  <a:srgbClr val="A6A6A6"/>
                </a:solidFill>
                <a:latin typeface="Arial"/>
                <a:cs typeface="Arial"/>
              </a:rPr>
              <a:t>2</a:t>
            </a:r>
            <a:endParaRPr lang="zh-CN" altLang="en-US" sz="3600" b="1" kern="10" dirty="0">
              <a:solidFill>
                <a:srgbClr val="A6A6A6"/>
              </a:solidFill>
              <a:latin typeface="Arial"/>
              <a:cs typeface="Arial"/>
            </a:endParaRPr>
          </a:p>
        </p:txBody>
      </p:sp>
      <p:sp>
        <p:nvSpPr>
          <p:cNvPr id="49" name="Rectangle 13"/>
          <p:cNvSpPr>
            <a:spLocks noChangeArrowheads="1"/>
          </p:cNvSpPr>
          <p:nvPr/>
        </p:nvSpPr>
        <p:spPr bwMode="auto">
          <a:xfrm>
            <a:off x="4381408" y="3630209"/>
            <a:ext cx="1269083" cy="1015663"/>
          </a:xfrm>
          <a:prstGeom prst="rect">
            <a:avLst/>
          </a:prstGeom>
          <a:noFill/>
          <a:ln>
            <a:noFill/>
          </a:ln>
          <a:effectLst/>
          <a:extLst>
            <a:ext uri="{909E8E84-426E-40DD-AFC4-6F175D3DCCD1}">
              <a14:hiddenFill xmlns="" xmlns:a14="http://schemas.microsoft.com/office/drawing/2010/main">
                <a:gradFill rotWithShape="1">
                  <a:gsLst>
                    <a:gs pos="0">
                      <a:srgbClr val="DDDDDD"/>
                    </a:gs>
                    <a:gs pos="100000">
                      <a:schemeClr val="bg1"/>
                    </a:gs>
                  </a:gsLst>
                  <a:lin ang="5400000" scaled="1"/>
                </a:gradFill>
              </a14:hiddenFill>
            </a:ext>
            <a:ext uri="{91240B29-F687-4F45-9708-019B960494DF}">
              <a14:hiddenLine xmlns="" xmlns:a14="http://schemas.microsoft.com/office/drawing/2010/main" w="9525" algn="ctr">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spcBef>
                <a:spcPct val="50000"/>
              </a:spcBef>
              <a:buClrTx/>
              <a:buSzTx/>
            </a:pPr>
            <a:r>
              <a:rPr lang="en-US" altLang="zh-CN" sz="1200" b="0" dirty="0" smtClean="0">
                <a:solidFill>
                  <a:schemeClr val="bg1"/>
                </a:solidFill>
                <a:latin typeface="仿宋" panose="02010609060101010101" pitchFamily="49" charset="-122"/>
                <a:ea typeface="仿宋" panose="02010609060101010101" pitchFamily="49" charset="-122"/>
              </a:rPr>
              <a:t>  </a:t>
            </a:r>
            <a:r>
              <a:rPr lang="zh-CN" altLang="zh-CN" sz="1200" b="0" dirty="0" smtClean="0">
                <a:solidFill>
                  <a:schemeClr val="bg1"/>
                </a:solidFill>
                <a:latin typeface="仿宋" panose="02010609060101010101" pitchFamily="49" charset="-122"/>
                <a:ea typeface="仿宋" panose="02010609060101010101" pitchFamily="49" charset="-122"/>
              </a:rPr>
              <a:t>要</a:t>
            </a:r>
            <a:r>
              <a:rPr lang="zh-CN" altLang="zh-CN" sz="1200" b="0" dirty="0">
                <a:solidFill>
                  <a:schemeClr val="bg1"/>
                </a:solidFill>
                <a:latin typeface="仿宋" panose="02010609060101010101" pitchFamily="49" charset="-122"/>
                <a:ea typeface="仿宋" panose="02010609060101010101" pitchFamily="49" charset="-122"/>
              </a:rPr>
              <a:t>牢牢把握人民群众对美好生活的向往，不断把为人民造福事业推向前进。</a:t>
            </a:r>
            <a:endParaRPr lang="zh-CN" altLang="en-US" sz="1200" b="0" dirty="0">
              <a:solidFill>
                <a:schemeClr val="bg1"/>
              </a:solidFill>
              <a:latin typeface="仿宋" panose="02010609060101010101" pitchFamily="49" charset="-122"/>
              <a:ea typeface="仿宋" panose="02010609060101010101" pitchFamily="49" charset="-122"/>
            </a:endParaRPr>
          </a:p>
        </p:txBody>
      </p:sp>
      <p:sp>
        <p:nvSpPr>
          <p:cNvPr id="50" name="Freeform 7"/>
          <p:cNvSpPr>
            <a:spLocks/>
          </p:cNvSpPr>
          <p:nvPr/>
        </p:nvSpPr>
        <p:spPr bwMode="auto">
          <a:xfrm rot="5400000">
            <a:off x="2645637" y="3481088"/>
            <a:ext cx="1275107" cy="115515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0">
                <a:srgbClr val="C00000"/>
              </a:gs>
            </a:gsLst>
            <a:lin ang="18900000" scaled="1"/>
          </a:gradFill>
          <a:ln w="9525" algn="ctr">
            <a:solidFill>
              <a:srgbClr val="B2B2B2"/>
            </a:solidFill>
            <a:round/>
            <a:headEnd/>
            <a:tailEnd/>
          </a:ln>
        </p:spPr>
        <p:txBody>
          <a:bodyPr wrap="none" anchor="ctr"/>
          <a:lstStyle/>
          <a:p>
            <a:endParaRPr lang="zh-CN" altLang="en-US"/>
          </a:p>
        </p:txBody>
      </p:sp>
      <p:sp>
        <p:nvSpPr>
          <p:cNvPr id="51" name="WordArt 10"/>
          <p:cNvSpPr>
            <a:spLocks noChangeArrowheads="1" noChangeShapeType="1" noTextEdit="1"/>
          </p:cNvSpPr>
          <p:nvPr/>
        </p:nvSpPr>
        <p:spPr bwMode="auto">
          <a:xfrm>
            <a:off x="3146858" y="3269298"/>
            <a:ext cx="300037" cy="3175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zh-CN" sz="3600" b="1" kern="10" dirty="0" smtClean="0">
                <a:solidFill>
                  <a:schemeClr val="bg1">
                    <a:lumMod val="75000"/>
                  </a:schemeClr>
                </a:solidFill>
                <a:latin typeface="Arial"/>
                <a:cs typeface="Arial"/>
              </a:rPr>
              <a:t>1</a:t>
            </a:r>
            <a:endParaRPr lang="zh-CN" altLang="en-US" sz="3600" b="1" kern="10" dirty="0">
              <a:solidFill>
                <a:schemeClr val="bg1">
                  <a:lumMod val="75000"/>
                </a:schemeClr>
              </a:solidFill>
              <a:latin typeface="Arial"/>
              <a:cs typeface="Arial"/>
            </a:endParaRPr>
          </a:p>
        </p:txBody>
      </p:sp>
      <p:sp>
        <p:nvSpPr>
          <p:cNvPr id="52" name="Rectangle 13"/>
          <p:cNvSpPr>
            <a:spLocks noChangeArrowheads="1"/>
          </p:cNvSpPr>
          <p:nvPr/>
        </p:nvSpPr>
        <p:spPr bwMode="auto">
          <a:xfrm>
            <a:off x="2678241" y="3670739"/>
            <a:ext cx="1269083" cy="1015663"/>
          </a:xfrm>
          <a:prstGeom prst="rect">
            <a:avLst/>
          </a:prstGeom>
          <a:noFill/>
          <a:ln>
            <a:noFill/>
          </a:ln>
          <a:effectLst/>
          <a:extLst>
            <a:ext uri="{909E8E84-426E-40DD-AFC4-6F175D3DCCD1}">
              <a14:hiddenFill xmlns="" xmlns:a14="http://schemas.microsoft.com/office/drawing/2010/main">
                <a:gradFill rotWithShape="1">
                  <a:gsLst>
                    <a:gs pos="0">
                      <a:srgbClr val="DDDDDD"/>
                    </a:gs>
                    <a:gs pos="100000">
                      <a:schemeClr val="bg1"/>
                    </a:gs>
                  </a:gsLst>
                  <a:lin ang="5400000" scaled="1"/>
                </a:gradFill>
              </a14:hiddenFill>
            </a:ext>
            <a:ext uri="{91240B29-F687-4F45-9708-019B960494DF}">
              <a14:hiddenLine xmlns="" xmlns:a14="http://schemas.microsoft.com/office/drawing/2010/main" w="9525" algn="ctr">
                <a:solidFill>
                  <a:schemeClr val="accent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Bef>
                <a:spcPct val="50000"/>
              </a:spcBef>
              <a:buClrTx/>
              <a:buSzTx/>
            </a:pPr>
            <a:r>
              <a:rPr lang="en-US" altLang="zh-CN" sz="1200" b="0" dirty="0" smtClean="0">
                <a:solidFill>
                  <a:schemeClr val="bg1"/>
                </a:solidFill>
                <a:latin typeface="仿宋" panose="02010609060101010101" pitchFamily="49" charset="-122"/>
                <a:ea typeface="仿宋" panose="02010609060101010101" pitchFamily="49" charset="-122"/>
              </a:rPr>
              <a:t>  </a:t>
            </a:r>
            <a:r>
              <a:rPr lang="zh-CN" altLang="zh-CN" sz="1200" b="0" dirty="0" smtClean="0">
                <a:solidFill>
                  <a:schemeClr val="bg1"/>
                </a:solidFill>
                <a:latin typeface="仿宋" panose="02010609060101010101" pitchFamily="49" charset="-122"/>
                <a:ea typeface="仿宋" panose="02010609060101010101" pitchFamily="49" charset="-122"/>
              </a:rPr>
              <a:t>要</a:t>
            </a:r>
            <a:r>
              <a:rPr lang="zh-CN" altLang="zh-CN" sz="1200" b="0" dirty="0">
                <a:solidFill>
                  <a:schemeClr val="bg1"/>
                </a:solidFill>
                <a:latin typeface="仿宋" panose="02010609060101010101" pitchFamily="49" charset="-122"/>
                <a:ea typeface="仿宋" panose="02010609060101010101" pitchFamily="49" charset="-122"/>
              </a:rPr>
              <a:t>牢牢把握党和国家各项工作、深入分析和准确判断世情国情党情。</a:t>
            </a:r>
            <a:endParaRPr lang="zh-CN" altLang="en-US" sz="1200" b="0" dirty="0">
              <a:solidFill>
                <a:schemeClr val="bg1"/>
              </a:solidFill>
              <a:latin typeface="仿宋" panose="02010609060101010101" pitchFamily="49" charset="-122"/>
              <a:ea typeface="仿宋" panose="02010609060101010101" pitchFamily="49" charset="-122"/>
            </a:endParaRPr>
          </a:p>
        </p:txBody>
      </p:sp>
    </p:spTree>
    <p:extLst>
      <p:ext uri="{BB962C8B-B14F-4D97-AF65-F5344CB8AC3E}">
        <p14:creationId xmlns="" xmlns:p14="http://schemas.microsoft.com/office/powerpoint/2010/main" val="35978684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47"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par>
                          <p:cTn id="49" fill="hold">
                            <p:stCondLst>
                              <p:cond delay="4600"/>
                            </p:stCondLst>
                            <p:childTnLst>
                              <p:par>
                                <p:cTn id="50" presetID="49" presetClass="entr" presetSubtype="0" decel="10000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par>
                          <p:cTn id="56" fill="hold">
                            <p:stCondLst>
                              <p:cond delay="5100"/>
                            </p:stCondLst>
                            <p:childTnLst>
                              <p:par>
                                <p:cTn id="57" presetID="12" presetClass="entr" presetSubtype="2"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slide(fromRight)">
                                      <p:cBhvr>
                                        <p:cTn id="59" dur="500"/>
                                        <p:tgtEl>
                                          <p:spTgt spid="31"/>
                                        </p:tgtEl>
                                      </p:cBhvr>
                                    </p:animEffect>
                                  </p:childTnLst>
                                </p:cTn>
                              </p:par>
                            </p:childTnLst>
                          </p:cTn>
                        </p:par>
                        <p:par>
                          <p:cTn id="60" fill="hold">
                            <p:stCondLst>
                              <p:cond delay="5600"/>
                            </p:stCondLst>
                            <p:childTnLst>
                              <p:par>
                                <p:cTn id="61" presetID="47"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anim calcmode="lin" valueType="num">
                                      <p:cBhvr>
                                        <p:cTn id="64" dur="500" fill="hold"/>
                                        <p:tgtEl>
                                          <p:spTgt spid="33"/>
                                        </p:tgtEl>
                                        <p:attrNameLst>
                                          <p:attrName>ppt_x</p:attrName>
                                        </p:attrNameLst>
                                      </p:cBhvr>
                                      <p:tavLst>
                                        <p:tav tm="0">
                                          <p:val>
                                            <p:strVal val="#ppt_x"/>
                                          </p:val>
                                        </p:tav>
                                        <p:tav tm="100000">
                                          <p:val>
                                            <p:strVal val="#ppt_x"/>
                                          </p:val>
                                        </p:tav>
                                      </p:tavLst>
                                    </p:anim>
                                    <p:anim calcmode="lin" valueType="num">
                                      <p:cBhvr>
                                        <p:cTn id="65" dur="500" fill="hold"/>
                                        <p:tgtEl>
                                          <p:spTgt spid="33"/>
                                        </p:tgtEl>
                                        <p:attrNameLst>
                                          <p:attrName>ppt_y</p:attrName>
                                        </p:attrNameLst>
                                      </p:cBhvr>
                                      <p:tavLst>
                                        <p:tav tm="0">
                                          <p:val>
                                            <p:strVal val="#ppt_y-.1"/>
                                          </p:val>
                                        </p:tav>
                                        <p:tav tm="100000">
                                          <p:val>
                                            <p:strVal val="#ppt_y"/>
                                          </p:val>
                                        </p:tav>
                                      </p:tavLst>
                                    </p:anim>
                                  </p:childTnLst>
                                </p:cTn>
                              </p:par>
                            </p:childTnLst>
                          </p:cTn>
                        </p:par>
                        <p:par>
                          <p:cTn id="66" fill="hold">
                            <p:stCondLst>
                              <p:cond delay="6100"/>
                            </p:stCondLst>
                            <p:childTnLst>
                              <p:par>
                                <p:cTn id="67" presetID="49" presetClass="entr" presetSubtype="0" decel="10000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 calcmode="lin" valueType="num">
                                      <p:cBhvr>
                                        <p:cTn id="71" dur="500" fill="hold"/>
                                        <p:tgtEl>
                                          <p:spTgt spid="47"/>
                                        </p:tgtEl>
                                        <p:attrNameLst>
                                          <p:attrName>style.rotation</p:attrName>
                                        </p:attrNameLst>
                                      </p:cBhvr>
                                      <p:tavLst>
                                        <p:tav tm="0">
                                          <p:val>
                                            <p:fltVal val="360"/>
                                          </p:val>
                                        </p:tav>
                                        <p:tav tm="100000">
                                          <p:val>
                                            <p:fltVal val="0"/>
                                          </p:val>
                                        </p:tav>
                                      </p:tavLst>
                                    </p:anim>
                                    <p:animEffect transition="in" filter="fade">
                                      <p:cBhvr>
                                        <p:cTn id="72" dur="500"/>
                                        <p:tgtEl>
                                          <p:spTgt spid="47"/>
                                        </p:tgtEl>
                                      </p:cBhvr>
                                    </p:animEffect>
                                  </p:childTnLst>
                                </p:cTn>
                              </p:par>
                            </p:childTnLst>
                          </p:cTn>
                        </p:par>
                        <p:par>
                          <p:cTn id="73" fill="hold">
                            <p:stCondLst>
                              <p:cond delay="6600"/>
                            </p:stCondLst>
                            <p:childTnLst>
                              <p:par>
                                <p:cTn id="74" presetID="12" presetClass="entr" presetSubtype="2"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slide(fromRight)">
                                      <p:cBhvr>
                                        <p:cTn id="76" dur="500"/>
                                        <p:tgtEl>
                                          <p:spTgt spid="49"/>
                                        </p:tgtEl>
                                      </p:cBhvr>
                                    </p:animEffect>
                                  </p:childTnLst>
                                </p:cTn>
                              </p:par>
                            </p:childTnLst>
                          </p:cTn>
                        </p:par>
                        <p:par>
                          <p:cTn id="77" fill="hold">
                            <p:stCondLst>
                              <p:cond delay="7100"/>
                            </p:stCondLst>
                            <p:childTnLst>
                              <p:par>
                                <p:cTn id="78" presetID="47" presetClass="entr" presetSubtype="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anim calcmode="lin" valueType="num">
                                      <p:cBhvr>
                                        <p:cTn id="81" dur="500" fill="hold"/>
                                        <p:tgtEl>
                                          <p:spTgt spid="50"/>
                                        </p:tgtEl>
                                        <p:attrNameLst>
                                          <p:attrName>ppt_x</p:attrName>
                                        </p:attrNameLst>
                                      </p:cBhvr>
                                      <p:tavLst>
                                        <p:tav tm="0">
                                          <p:val>
                                            <p:strVal val="#ppt_x"/>
                                          </p:val>
                                        </p:tav>
                                        <p:tav tm="100000">
                                          <p:val>
                                            <p:strVal val="#ppt_x"/>
                                          </p:val>
                                        </p:tav>
                                      </p:tavLst>
                                    </p:anim>
                                    <p:anim calcmode="lin" valueType="num">
                                      <p:cBhvr>
                                        <p:cTn id="82" dur="500" fill="hold"/>
                                        <p:tgtEl>
                                          <p:spTgt spid="50"/>
                                        </p:tgtEl>
                                        <p:attrNameLst>
                                          <p:attrName>ppt_y</p:attrName>
                                        </p:attrNameLst>
                                      </p:cBhvr>
                                      <p:tavLst>
                                        <p:tav tm="0">
                                          <p:val>
                                            <p:strVal val="#ppt_y-.1"/>
                                          </p:val>
                                        </p:tav>
                                        <p:tav tm="100000">
                                          <p:val>
                                            <p:strVal val="#ppt_y"/>
                                          </p:val>
                                        </p:tav>
                                      </p:tavLst>
                                    </p:anim>
                                  </p:childTnLst>
                                </p:cTn>
                              </p:par>
                            </p:childTnLst>
                          </p:cTn>
                        </p:par>
                        <p:par>
                          <p:cTn id="83" fill="hold">
                            <p:stCondLst>
                              <p:cond delay="7600"/>
                            </p:stCondLst>
                            <p:childTnLst>
                              <p:par>
                                <p:cTn id="84" presetID="49" presetClass="entr" presetSubtype="0" decel="100000"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 calcmode="lin" valueType="num">
                                      <p:cBhvr>
                                        <p:cTn id="88" dur="500" fill="hold"/>
                                        <p:tgtEl>
                                          <p:spTgt spid="51"/>
                                        </p:tgtEl>
                                        <p:attrNameLst>
                                          <p:attrName>style.rotation</p:attrName>
                                        </p:attrNameLst>
                                      </p:cBhvr>
                                      <p:tavLst>
                                        <p:tav tm="0">
                                          <p:val>
                                            <p:fltVal val="360"/>
                                          </p:val>
                                        </p:tav>
                                        <p:tav tm="100000">
                                          <p:val>
                                            <p:fltVal val="0"/>
                                          </p:val>
                                        </p:tav>
                                      </p:tavLst>
                                    </p:anim>
                                    <p:animEffect transition="in" filter="fade">
                                      <p:cBhvr>
                                        <p:cTn id="89" dur="500"/>
                                        <p:tgtEl>
                                          <p:spTgt spid="51"/>
                                        </p:tgtEl>
                                      </p:cBhvr>
                                    </p:animEffect>
                                  </p:childTnLst>
                                </p:cTn>
                              </p:par>
                            </p:childTnLst>
                          </p:cTn>
                        </p:par>
                        <p:par>
                          <p:cTn id="90" fill="hold">
                            <p:stCondLst>
                              <p:cond delay="8100"/>
                            </p:stCondLst>
                            <p:childTnLst>
                              <p:par>
                                <p:cTn id="91" presetID="12" presetClass="entr" presetSubtype="2"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slide(fromRight)">
                                      <p:cBhvr>
                                        <p:cTn id="9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46" grpId="0"/>
      <p:bldP spid="25" grpId="0" animBg="1"/>
      <p:bldP spid="28" grpId="0" animBg="1"/>
      <p:bldP spid="31" grpId="0"/>
      <p:bldP spid="33" grpId="0" animBg="1"/>
      <p:bldP spid="47" grpId="0" animBg="1"/>
      <p:bldP spid="49" grpId="0"/>
      <p:bldP spid="50" grpId="0" animBg="1"/>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928794" y="1571619"/>
            <a:ext cx="6143668" cy="785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习总书记指出，十八大以来，党和国家事业发生历史性变革，中国特色社会主义进入新的发展阶段，深刻体现了“三个意味着”。</a:t>
            </a:r>
            <a:endParaRPr lang="zh-CN" altLang="en-US" sz="1100" dirty="0">
              <a:solidFill>
                <a:schemeClr val="tx1"/>
              </a:solidFill>
              <a:latin typeface="微软雅黑" panose="020B0503020204020204" pitchFamily="82" charset="2"/>
              <a:ea typeface="微软雅黑" panose="020B0503020204020204" pitchFamily="82" charset="2"/>
            </a:endParaRPr>
          </a:p>
        </p:txBody>
      </p:sp>
      <p:sp>
        <p:nvSpPr>
          <p:cNvPr id="35" name="矩形 34"/>
          <p:cNvSpPr/>
          <p:nvPr/>
        </p:nvSpPr>
        <p:spPr>
          <a:xfrm>
            <a:off x="3929058" y="2786064"/>
            <a:ext cx="1074990" cy="1732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    </a:t>
            </a:r>
            <a:r>
              <a:rPr lang="zh-CN" altLang="zh-CN" sz="1200" dirty="0" smtClean="0"/>
              <a:t>意味着近代以来久经磨难的中华民族实现了从站起来、富起来到强起来的历史性飞跃</a:t>
            </a:r>
            <a:endParaRPr lang="zh-CN" altLang="en-US" sz="1200" dirty="0">
              <a:solidFill>
                <a:schemeClr val="bg1"/>
              </a:solidFill>
              <a:latin typeface="微软雅黑" panose="020B0503020204020204" pitchFamily="82" charset="2"/>
              <a:ea typeface="微软雅黑" panose="020B0503020204020204" pitchFamily="82" charset="2"/>
            </a:endParaRPr>
          </a:p>
        </p:txBody>
      </p:sp>
      <p:grpSp>
        <p:nvGrpSpPr>
          <p:cNvPr id="3" name="组合 37"/>
          <p:cNvGrpSpPr/>
          <p:nvPr/>
        </p:nvGrpSpPr>
        <p:grpSpPr>
          <a:xfrm>
            <a:off x="1979711" y="3000378"/>
            <a:ext cx="1347471" cy="1259236"/>
            <a:chOff x="4143502" y="4348847"/>
            <a:chExt cx="1908954" cy="1711754"/>
          </a:xfrm>
        </p:grpSpPr>
        <p:sp>
          <p:nvSpPr>
            <p:cNvPr id="39" name="矩形 38"/>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143502" y="4553140"/>
              <a:ext cx="1874031"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微软雅黑" panose="020B0503020204020204" pitchFamily="82" charset="2"/>
                  <a:ea typeface="微软雅黑" panose="020B0503020204020204" pitchFamily="82" charset="2"/>
                </a:rPr>
                <a:t>三个</a:t>
              </a:r>
              <a:endParaRPr lang="en-US" altLang="zh-CN" sz="2800" b="1" dirty="0" smtClean="0">
                <a:solidFill>
                  <a:schemeClr val="bg1"/>
                </a:solidFill>
                <a:latin typeface="微软雅黑" panose="020B0503020204020204" pitchFamily="82" charset="2"/>
                <a:ea typeface="微软雅黑" panose="020B0503020204020204" pitchFamily="82" charset="2"/>
              </a:endParaRPr>
            </a:p>
            <a:p>
              <a:pPr algn="ctr"/>
              <a:r>
                <a:rPr lang="zh-CN" altLang="en-US" sz="2800" b="1" dirty="0" smtClean="0">
                  <a:solidFill>
                    <a:schemeClr val="bg1"/>
                  </a:solidFill>
                  <a:latin typeface="微软雅黑" panose="020B0503020204020204" pitchFamily="82" charset="2"/>
                  <a:ea typeface="微软雅黑" panose="020B0503020204020204" pitchFamily="82" charset="2"/>
                </a:rPr>
                <a:t>意味着</a:t>
              </a:r>
              <a:endParaRPr lang="zh-CN" altLang="en-US" sz="2800" b="1" dirty="0">
                <a:solidFill>
                  <a:schemeClr val="bg1"/>
                </a:solidFill>
                <a:latin typeface="微软雅黑" panose="020B0503020204020204" pitchFamily="82" charset="2"/>
                <a:ea typeface="微软雅黑" panose="020B0503020204020204" pitchFamily="82" charset="2"/>
              </a:endParaRPr>
            </a:p>
          </p:txBody>
        </p:sp>
      </p:grpSp>
      <p:sp>
        <p:nvSpPr>
          <p:cNvPr id="41" name="燕尾形 40"/>
          <p:cNvSpPr/>
          <p:nvPr/>
        </p:nvSpPr>
        <p:spPr>
          <a:xfrm>
            <a:off x="3428992" y="3286130"/>
            <a:ext cx="386875" cy="6023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6248" y="1059582"/>
            <a:ext cx="2806032" cy="35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C00000"/>
                </a:solidFill>
                <a:latin typeface="微软雅黑" panose="020B0503020204020204" pitchFamily="82" charset="2"/>
                <a:ea typeface="微软雅黑" panose="020B0503020204020204" pitchFamily="82" charset="2"/>
              </a:rPr>
              <a:t>特色社会主义新的阶段</a:t>
            </a:r>
            <a:endParaRPr lang="zh-CN" altLang="en-US" sz="2000"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23" name="矩形 22"/>
          <p:cNvSpPr/>
          <p:nvPr/>
        </p:nvSpPr>
        <p:spPr>
          <a:xfrm>
            <a:off x="5508104" y="2790624"/>
            <a:ext cx="1074990" cy="1732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    意味着社会主义在中国焕发出强大生机活力并不断开辟发展新境界</a:t>
            </a:r>
            <a:endParaRPr lang="zh-CN" altLang="en-US" sz="1200" dirty="0">
              <a:solidFill>
                <a:schemeClr val="bg1"/>
              </a:solidFill>
              <a:latin typeface="微软雅黑" panose="020B0503020204020204" pitchFamily="82" charset="2"/>
              <a:ea typeface="微软雅黑" panose="020B0503020204020204" pitchFamily="82" charset="2"/>
            </a:endParaRPr>
          </a:p>
        </p:txBody>
      </p:sp>
      <p:sp>
        <p:nvSpPr>
          <p:cNvPr id="24" name="矩形 23"/>
          <p:cNvSpPr/>
          <p:nvPr/>
        </p:nvSpPr>
        <p:spPr>
          <a:xfrm>
            <a:off x="7092280" y="2790624"/>
            <a:ext cx="1074990" cy="1732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50" dirty="0" smtClean="0"/>
              <a:t>    意味着中国特色社会主义拓展了发展中国家走向现代化的途径，为解决人类问题贡献了中国智慧、提供了中国方案</a:t>
            </a:r>
            <a:endParaRPr lang="zh-CN" altLang="en-US" sz="1150" dirty="0">
              <a:solidFill>
                <a:schemeClr val="bg1"/>
              </a:solidFill>
              <a:latin typeface="微软雅黑" panose="020B0503020204020204" pitchFamily="82" charset="2"/>
              <a:ea typeface="微软雅黑" panose="020B0503020204020204" pitchFamily="82" charset="2"/>
            </a:endParaRPr>
          </a:p>
        </p:txBody>
      </p:sp>
      <p:sp>
        <p:nvSpPr>
          <p:cNvPr id="25" name="加号 24"/>
          <p:cNvSpPr/>
          <p:nvPr/>
        </p:nvSpPr>
        <p:spPr bwMode="auto">
          <a:xfrm>
            <a:off x="5004048" y="3366688"/>
            <a:ext cx="504056" cy="504056"/>
          </a:xfrm>
          <a:prstGeom prst="mathPlus">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a typeface="华文细黑" pitchFamily="2" charset="-122"/>
            </a:endParaRPr>
          </a:p>
        </p:txBody>
      </p:sp>
      <p:sp>
        <p:nvSpPr>
          <p:cNvPr id="26" name="加号 25"/>
          <p:cNvSpPr/>
          <p:nvPr/>
        </p:nvSpPr>
        <p:spPr bwMode="auto">
          <a:xfrm>
            <a:off x="6588224" y="3366688"/>
            <a:ext cx="504056" cy="504056"/>
          </a:xfrm>
          <a:prstGeom prst="mathPlus">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a typeface="华文细黑" pitchFamily="2" charset="-122"/>
            </a:endParaRPr>
          </a:p>
        </p:txBody>
      </p:sp>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p:stCondLst>
                              <p:cond delay="46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1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6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6100"/>
                            </p:stCondLst>
                            <p:childTnLst>
                              <p:par>
                                <p:cTn id="60" presetID="2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35" grpId="0" animBg="1"/>
      <p:bldP spid="41" grpId="0" animBg="1"/>
      <p:bldP spid="46" grpId="0"/>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928794" y="1571619"/>
            <a:ext cx="6143668" cy="1216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习总书记指出，我们要进行“四个伟大”，仍需勇于推进实践基础上的理论创新，以更宽广的视野、更长远的眼光来思考和把握重大战略问题，在理论上不断拓展新视野、作出新概括。把握讲话精神，我们必须认识到，习总书记关于理论创新的论述，深刻阐明理论建设的重要作用和重大意义。</a:t>
            </a:r>
            <a:endParaRPr lang="zh-CN" altLang="en-US" sz="1100" dirty="0">
              <a:solidFill>
                <a:schemeClr val="tx1"/>
              </a:solidFill>
              <a:latin typeface="微软雅黑" panose="020B0503020204020204" pitchFamily="82" charset="2"/>
              <a:ea typeface="微软雅黑" panose="020B0503020204020204" pitchFamily="82" charset="2"/>
            </a:endParaRPr>
          </a:p>
        </p:txBody>
      </p:sp>
      <p:sp>
        <p:nvSpPr>
          <p:cNvPr id="35" name="矩形 34"/>
          <p:cNvSpPr/>
          <p:nvPr/>
        </p:nvSpPr>
        <p:spPr>
          <a:xfrm>
            <a:off x="2267744" y="2787774"/>
            <a:ext cx="5688632" cy="5986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我党是高度重视理论建设和理论指导的党，历来强调理论必须同实践相统一。</a:t>
            </a:r>
            <a:endParaRPr lang="zh-CN" altLang="en-US" sz="1600" dirty="0">
              <a:solidFill>
                <a:schemeClr val="bg1"/>
              </a:solidFill>
              <a:latin typeface="微软雅黑" panose="020B0503020204020204" pitchFamily="82" charset="2"/>
              <a:ea typeface="微软雅黑" panose="020B0503020204020204" pitchFamily="82" charset="2"/>
            </a:endParaRP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6248" y="1059582"/>
            <a:ext cx="2950048" cy="35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C00000"/>
                </a:solidFill>
                <a:latin typeface="微软雅黑" panose="020B0503020204020204" pitchFamily="82" charset="2"/>
                <a:ea typeface="微软雅黑" panose="020B0503020204020204" pitchFamily="82" charset="2"/>
              </a:rPr>
              <a:t>必须重视理论建设指导</a:t>
            </a:r>
            <a:endParaRPr lang="zh-CN" altLang="en-US" sz="2000"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23" name="矩形 22"/>
          <p:cNvSpPr/>
          <p:nvPr/>
        </p:nvSpPr>
        <p:spPr>
          <a:xfrm>
            <a:off x="2267744" y="3507854"/>
            <a:ext cx="5688632" cy="5986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进行“四个伟大”需要推进实践基础上的理论创新。</a:t>
            </a:r>
            <a:endParaRPr lang="zh-CN" altLang="en-US" sz="1600" dirty="0">
              <a:solidFill>
                <a:schemeClr val="bg1"/>
              </a:solidFill>
              <a:latin typeface="微软雅黑" panose="020B0503020204020204" pitchFamily="82" charset="2"/>
              <a:ea typeface="微软雅黑" panose="020B0503020204020204" pitchFamily="82" charset="2"/>
            </a:endParaRPr>
          </a:p>
        </p:txBody>
      </p:sp>
      <p:sp>
        <p:nvSpPr>
          <p:cNvPr id="24" name="矩形 23"/>
          <p:cNvSpPr/>
          <p:nvPr/>
        </p:nvSpPr>
        <p:spPr>
          <a:xfrm>
            <a:off x="2267744" y="4227934"/>
            <a:ext cx="5688632" cy="5986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t>       </a:t>
            </a:r>
            <a:r>
              <a:rPr lang="zh-CN" altLang="zh-CN" sz="1600" dirty="0" smtClean="0"/>
              <a:t>赢得主动和胜利需要理论新视野、新概括。</a:t>
            </a:r>
            <a:endParaRPr lang="zh-CN" altLang="en-US" sz="1600" dirty="0">
              <a:solidFill>
                <a:schemeClr val="bg1"/>
              </a:solidFill>
              <a:latin typeface="微软雅黑" panose="020B0503020204020204" pitchFamily="82" charset="2"/>
              <a:ea typeface="微软雅黑" panose="020B0503020204020204" pitchFamily="82" charset="2"/>
            </a:endParaRPr>
          </a:p>
        </p:txBody>
      </p:sp>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46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510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35" grpId="0" animBg="1"/>
      <p:bldP spid="46" grpId="0"/>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928794" y="1571618"/>
            <a:ext cx="6143668" cy="1072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习总书记强调，到</a:t>
            </a:r>
            <a:r>
              <a:rPr lang="en-US" altLang="zh-CN" sz="1100" dirty="0" smtClean="0">
                <a:solidFill>
                  <a:schemeClr val="tx1"/>
                </a:solidFill>
                <a:latin typeface="微软雅黑" panose="020B0503020204020204" pitchFamily="82" charset="2"/>
                <a:ea typeface="微软雅黑" panose="020B0503020204020204" pitchFamily="82" charset="2"/>
              </a:rPr>
              <a:t>2020</a:t>
            </a:r>
            <a:r>
              <a:rPr lang="zh-CN" altLang="en-US" sz="1100" dirty="0" smtClean="0">
                <a:solidFill>
                  <a:schemeClr val="tx1"/>
                </a:solidFill>
                <a:latin typeface="微软雅黑" panose="020B0503020204020204" pitchFamily="82" charset="2"/>
                <a:ea typeface="微软雅黑" panose="020B0503020204020204" pitchFamily="82" charset="2"/>
              </a:rPr>
              <a:t>年全面建成小康社会，是我党的庄严承诺，必须突出抓重点、补短板、强弱项，使全面小康得到人民认可、经得起历史检验。同时指出，建成小康社会后，要激励全党全国各族人民为实现第二个百年奋斗目标而努力，踏上建设社会主义现代化国家新征程。</a:t>
            </a:r>
            <a:endParaRPr lang="zh-CN" altLang="en-US" sz="1100" dirty="0">
              <a:solidFill>
                <a:schemeClr val="tx1"/>
              </a:solidFill>
              <a:latin typeface="微软雅黑" panose="020B0503020204020204" pitchFamily="82" charset="2"/>
              <a:ea typeface="微软雅黑" panose="020B0503020204020204" pitchFamily="82" charset="2"/>
            </a:endParaRPr>
          </a:p>
        </p:txBody>
      </p:sp>
      <p:sp>
        <p:nvSpPr>
          <p:cNvPr id="35" name="矩形 34"/>
          <p:cNvSpPr/>
          <p:nvPr/>
        </p:nvSpPr>
        <p:spPr>
          <a:xfrm>
            <a:off x="4283968" y="3003798"/>
            <a:ext cx="3595270" cy="5266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smtClean="0"/>
              <a:t>建成全面小康社会</a:t>
            </a:r>
            <a:endParaRPr lang="zh-CN" altLang="en-US" sz="2000" dirty="0">
              <a:solidFill>
                <a:schemeClr val="bg1"/>
              </a:solidFill>
              <a:latin typeface="微软雅黑" panose="020B0503020204020204" pitchFamily="82" charset="2"/>
              <a:ea typeface="微软雅黑" panose="020B0503020204020204" pitchFamily="82" charset="2"/>
            </a:endParaRPr>
          </a:p>
        </p:txBody>
      </p:sp>
      <p:sp>
        <p:nvSpPr>
          <p:cNvPr id="36" name="矩形 35"/>
          <p:cNvSpPr/>
          <p:nvPr/>
        </p:nvSpPr>
        <p:spPr>
          <a:xfrm>
            <a:off x="4278838" y="3867894"/>
            <a:ext cx="3600400"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smtClean="0"/>
              <a:t>建</a:t>
            </a:r>
            <a:r>
              <a:rPr lang="zh-CN" altLang="en-US" sz="2000" dirty="0" smtClean="0"/>
              <a:t>成</a:t>
            </a:r>
            <a:r>
              <a:rPr lang="zh-CN" altLang="zh-CN" sz="2000" dirty="0" smtClean="0"/>
              <a:t>社会主义现代化国家</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nvGrpSpPr>
          <p:cNvPr id="3" name="组合 37"/>
          <p:cNvGrpSpPr/>
          <p:nvPr/>
        </p:nvGrpSpPr>
        <p:grpSpPr>
          <a:xfrm>
            <a:off x="2334622" y="3075806"/>
            <a:ext cx="1326953" cy="1259236"/>
            <a:chOff x="4172571" y="4348847"/>
            <a:chExt cx="1879885" cy="1711754"/>
          </a:xfrm>
        </p:grpSpPr>
        <p:sp>
          <p:nvSpPr>
            <p:cNvPr id="39" name="矩形 38"/>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245514" y="4651024"/>
              <a:ext cx="1772015"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smtClean="0">
                  <a:solidFill>
                    <a:schemeClr val="bg1"/>
                  </a:solidFill>
                  <a:latin typeface="微软雅黑" panose="020B0503020204020204" pitchFamily="82" charset="2"/>
                  <a:ea typeface="微软雅黑" panose="020B0503020204020204" pitchFamily="82" charset="2"/>
                </a:rPr>
                <a:t>两个百年奋斗目标</a:t>
              </a:r>
              <a:endParaRPr lang="zh-CN" altLang="en-US" sz="2500" b="1" dirty="0">
                <a:solidFill>
                  <a:schemeClr val="bg1"/>
                </a:solidFill>
                <a:latin typeface="微软雅黑" panose="020B0503020204020204" pitchFamily="82" charset="2"/>
                <a:ea typeface="微软雅黑" panose="020B0503020204020204" pitchFamily="82" charset="2"/>
              </a:endParaRPr>
            </a:p>
          </p:txBody>
        </p:sp>
      </p:grpSp>
      <p:sp>
        <p:nvSpPr>
          <p:cNvPr id="41" name="燕尾形 40"/>
          <p:cNvSpPr/>
          <p:nvPr/>
        </p:nvSpPr>
        <p:spPr>
          <a:xfrm flipH="1">
            <a:off x="3774782" y="3363838"/>
            <a:ext cx="396093" cy="6023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067944" y="1059582"/>
            <a:ext cx="43924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rgbClr val="C00000"/>
                </a:solidFill>
                <a:latin typeface="微软雅黑" panose="020B0503020204020204" pitchFamily="82" charset="2"/>
                <a:ea typeface="微软雅黑" panose="020B0503020204020204" pitchFamily="82" charset="2"/>
              </a:rPr>
              <a:t>“两个一百年”奋斗目标的战略部署</a:t>
            </a:r>
            <a:endParaRPr lang="zh-CN" altLang="en-US"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p:stCondLst>
                              <p:cond delay="46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1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56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35" grpId="0" animBg="1"/>
      <p:bldP spid="36" grpId="0" animBg="1"/>
      <p:bldP spid="41" grpId="0" animBg="1"/>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矩形 33"/>
          <p:cNvSpPr/>
          <p:nvPr/>
        </p:nvSpPr>
        <p:spPr>
          <a:xfrm>
            <a:off x="1928794" y="1571618"/>
            <a:ext cx="6143668"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smtClean="0">
                <a:solidFill>
                  <a:schemeClr val="tx1"/>
                </a:solidFill>
                <a:latin typeface="微软雅黑" panose="020B0503020204020204" pitchFamily="82" charset="2"/>
                <a:ea typeface="微软雅黑" panose="020B0503020204020204" pitchFamily="82" charset="2"/>
              </a:rPr>
              <a:t>       习总书记强调，党要进行伟大斗争、推进伟大事业、实现伟大梦想，必须坚持两个“毫不动摇”，只有如此，不断从胜利走向新的胜利。同时强调，全面从严治党永远在路上，要坚持问题导向，推动全面从严治党向纵深发展，确保党始终同人民想在一起、干在一起。</a:t>
            </a:r>
            <a:endParaRPr lang="zh-CN" altLang="en-US" sz="1100" dirty="0">
              <a:solidFill>
                <a:schemeClr val="tx1"/>
              </a:solidFill>
              <a:latin typeface="微软雅黑" panose="020B0503020204020204" pitchFamily="82" charset="2"/>
              <a:ea typeface="微软雅黑" panose="020B0503020204020204" pitchFamily="82" charset="2"/>
            </a:endParaRPr>
          </a:p>
        </p:txBody>
      </p:sp>
      <p:grpSp>
        <p:nvGrpSpPr>
          <p:cNvPr id="3" name="组合 37"/>
          <p:cNvGrpSpPr/>
          <p:nvPr/>
        </p:nvGrpSpPr>
        <p:grpSpPr>
          <a:xfrm>
            <a:off x="2699792" y="3075806"/>
            <a:ext cx="1805330" cy="1259236"/>
            <a:chOff x="4172571" y="4348847"/>
            <a:chExt cx="1879885" cy="1711754"/>
          </a:xfrm>
        </p:grpSpPr>
        <p:sp>
          <p:nvSpPr>
            <p:cNvPr id="39" name="矩形 38"/>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245514" y="4348848"/>
              <a:ext cx="1772015" cy="153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dirty="0" smtClean="0">
                  <a:solidFill>
                    <a:schemeClr val="bg1"/>
                  </a:solidFill>
                  <a:latin typeface="微软雅黑" panose="020B0503020204020204" pitchFamily="82" charset="2"/>
                  <a:ea typeface="微软雅黑" panose="020B0503020204020204" pitchFamily="82" charset="2"/>
                </a:rPr>
                <a:t>坚持两个</a:t>
              </a:r>
              <a:endParaRPr lang="en-US" altLang="zh-CN" sz="2500" dirty="0" smtClean="0">
                <a:solidFill>
                  <a:schemeClr val="bg1"/>
                </a:solidFill>
                <a:latin typeface="微软雅黑" panose="020B0503020204020204" pitchFamily="82" charset="2"/>
                <a:ea typeface="微软雅黑" panose="020B0503020204020204" pitchFamily="82" charset="2"/>
              </a:endParaRPr>
            </a:p>
            <a:p>
              <a:pPr algn="ctr"/>
              <a:r>
                <a:rPr lang="zh-CN" altLang="en-US" sz="2500" dirty="0" smtClean="0">
                  <a:solidFill>
                    <a:schemeClr val="bg1"/>
                  </a:solidFill>
                  <a:latin typeface="微软雅黑" panose="020B0503020204020204" pitchFamily="82" charset="2"/>
                  <a:ea typeface="微软雅黑" panose="020B0503020204020204" pitchFamily="82" charset="2"/>
                </a:rPr>
                <a:t>毫不动摇</a:t>
              </a:r>
              <a:endParaRPr lang="zh-CN" altLang="en-US" sz="2500" b="1" dirty="0">
                <a:solidFill>
                  <a:schemeClr val="bg1"/>
                </a:solidFill>
                <a:latin typeface="微软雅黑" panose="020B0503020204020204" pitchFamily="82" charset="2"/>
                <a:ea typeface="微软雅黑" panose="020B0503020204020204" pitchFamily="82" charset="2"/>
              </a:endParaRPr>
            </a:p>
          </p:txBody>
        </p:sp>
      </p:grpSp>
      <p:cxnSp>
        <p:nvCxnSpPr>
          <p:cNvPr id="42" name="直接连接符 41"/>
          <p:cNvCxnSpPr/>
          <p:nvPr/>
        </p:nvCxnSpPr>
        <p:spPr>
          <a:xfrm flipV="1">
            <a:off x="2000232" y="1500180"/>
            <a:ext cx="6000792" cy="249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42"/>
          <p:cNvGrpSpPr/>
          <p:nvPr/>
        </p:nvGrpSpPr>
        <p:grpSpPr>
          <a:xfrm>
            <a:off x="2000231" y="1000114"/>
            <a:ext cx="2214579" cy="524992"/>
            <a:chOff x="4172571" y="1948895"/>
            <a:chExt cx="2866858" cy="620134"/>
          </a:xfrm>
        </p:grpSpPr>
        <p:sp>
          <p:nvSpPr>
            <p:cNvPr id="44" name="矩形 43"/>
            <p:cNvSpPr/>
            <p:nvPr/>
          </p:nvSpPr>
          <p:spPr>
            <a:xfrm>
              <a:off x="4172571" y="1948895"/>
              <a:ext cx="2866858" cy="6201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309736" y="2065719"/>
              <a:ext cx="2566154" cy="41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bg1"/>
                  </a:solidFill>
                  <a:latin typeface="微软雅黑" panose="020B0503020204020204" pitchFamily="82" charset="2"/>
                  <a:ea typeface="微软雅黑" panose="020B0503020204020204" pitchFamily="82" charset="2"/>
                </a:rPr>
                <a:t>深刻认识和把握</a:t>
              </a:r>
              <a:endParaRPr lang="zh-CN" altLang="en-US" sz="2000" dirty="0">
                <a:solidFill>
                  <a:schemeClr val="bg1"/>
                </a:solidFill>
                <a:latin typeface="微软雅黑" panose="020B0503020204020204" pitchFamily="82" charset="2"/>
                <a:ea typeface="微软雅黑" panose="020B0503020204020204" pitchFamily="82" charset="2"/>
              </a:endParaRPr>
            </a:p>
          </p:txBody>
        </p:sp>
      </p:grpSp>
      <p:sp>
        <p:nvSpPr>
          <p:cNvPr id="46" name="矩形 45"/>
          <p:cNvSpPr/>
          <p:nvPr/>
        </p:nvSpPr>
        <p:spPr>
          <a:xfrm>
            <a:off x="4283968" y="1059582"/>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rgbClr val="C00000"/>
                </a:solidFill>
                <a:latin typeface="微软雅黑" panose="020B0503020204020204" pitchFamily="82" charset="2"/>
                <a:ea typeface="微软雅黑" panose="020B0503020204020204" pitchFamily="82" charset="2"/>
              </a:rPr>
              <a:t>坚定不移推进全面从严治党</a:t>
            </a:r>
            <a:endParaRPr lang="zh-CN" altLang="en-US" sz="2000" dirty="0">
              <a:solidFill>
                <a:srgbClr val="C00000"/>
              </a:solidFill>
              <a:latin typeface="微软雅黑" panose="020B0503020204020204" pitchFamily="82" charset="2"/>
              <a:ea typeface="微软雅黑" panose="020B0503020204020204" pitchFamily="82" charset="2"/>
            </a:endParaRPr>
          </a:p>
        </p:txBody>
      </p:sp>
      <p:pic>
        <p:nvPicPr>
          <p:cNvPr id="48" name="图片 4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22" name="矩形 21"/>
          <p:cNvSpPr/>
          <p:nvPr/>
        </p:nvSpPr>
        <p:spPr>
          <a:xfrm>
            <a:off x="4932040" y="3147814"/>
            <a:ext cx="1701738" cy="1130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dirty="0" smtClean="0">
                <a:solidFill>
                  <a:schemeClr val="bg1"/>
                </a:solidFill>
                <a:latin typeface="微软雅黑" panose="020B0503020204020204" pitchFamily="82" charset="2"/>
                <a:ea typeface="微软雅黑" panose="020B0503020204020204" pitchFamily="82" charset="2"/>
              </a:rPr>
              <a:t>坚持两个</a:t>
            </a:r>
            <a:endParaRPr lang="en-US" altLang="zh-CN" sz="2500" dirty="0" smtClean="0">
              <a:solidFill>
                <a:schemeClr val="bg1"/>
              </a:solidFill>
              <a:latin typeface="微软雅黑" panose="020B0503020204020204" pitchFamily="82" charset="2"/>
              <a:ea typeface="微软雅黑" panose="020B0503020204020204" pitchFamily="82" charset="2"/>
            </a:endParaRPr>
          </a:p>
          <a:p>
            <a:pPr algn="ctr"/>
            <a:r>
              <a:rPr lang="zh-CN" altLang="en-US" sz="2500" dirty="0" smtClean="0">
                <a:solidFill>
                  <a:schemeClr val="bg1"/>
                </a:solidFill>
                <a:latin typeface="微软雅黑" panose="020B0503020204020204" pitchFamily="82" charset="2"/>
                <a:ea typeface="微软雅黑" panose="020B0503020204020204" pitchFamily="82" charset="2"/>
              </a:rPr>
              <a:t>毫不动摇</a:t>
            </a:r>
            <a:endParaRPr lang="zh-CN" altLang="en-US" sz="2500" b="1" dirty="0">
              <a:solidFill>
                <a:schemeClr val="bg1"/>
              </a:solidFill>
              <a:latin typeface="微软雅黑" panose="020B0503020204020204" pitchFamily="82" charset="2"/>
              <a:ea typeface="微软雅黑" panose="020B0503020204020204" pitchFamily="82" charset="2"/>
            </a:endParaRPr>
          </a:p>
        </p:txBody>
      </p:sp>
      <p:grpSp>
        <p:nvGrpSpPr>
          <p:cNvPr id="23" name="组合 37"/>
          <p:cNvGrpSpPr/>
          <p:nvPr/>
        </p:nvGrpSpPr>
        <p:grpSpPr>
          <a:xfrm>
            <a:off x="5220072" y="3075806"/>
            <a:ext cx="1805330" cy="1259236"/>
            <a:chOff x="4172571" y="4348847"/>
            <a:chExt cx="1879885" cy="1711754"/>
          </a:xfrm>
        </p:grpSpPr>
        <p:sp>
          <p:nvSpPr>
            <p:cNvPr id="24" name="矩形 23"/>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245514" y="4348848"/>
              <a:ext cx="1772015" cy="153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dirty="0" smtClean="0">
                  <a:solidFill>
                    <a:schemeClr val="bg1"/>
                  </a:solidFill>
                  <a:latin typeface="微软雅黑" panose="020B0503020204020204" pitchFamily="82" charset="2"/>
                  <a:ea typeface="微软雅黑" panose="020B0503020204020204" pitchFamily="82" charset="2"/>
                </a:rPr>
                <a:t>推进全面从严治党</a:t>
              </a:r>
              <a:endParaRPr lang="zh-CN" altLang="en-US" sz="2500" b="1" dirty="0">
                <a:solidFill>
                  <a:schemeClr val="bg1"/>
                </a:solidFill>
                <a:latin typeface="微软雅黑" panose="020B0503020204020204" pitchFamily="82" charset="2"/>
                <a:ea typeface="微软雅黑" panose="020B0503020204020204" pitchFamily="82" charset="2"/>
              </a:endParaRPr>
            </a:p>
          </p:txBody>
        </p:sp>
      </p:grpSp>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6" presetClass="entr" presetSubtype="2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2600"/>
                            </p:stCondLst>
                            <p:childTnLst>
                              <p:par>
                                <p:cTn id="30" presetID="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3100"/>
                            </p:stCondLst>
                            <p:childTnLst>
                              <p:par>
                                <p:cTn id="35" presetID="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36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4100"/>
                            </p:stCondLst>
                            <p:childTnLst>
                              <p:par>
                                <p:cTn id="44" presetID="22" presetClass="entr" presetSubtype="8"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par>
                          <p:cTn id="47" fill="hold">
                            <p:stCondLst>
                              <p:cond delay="46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3" name="组合 37"/>
          <p:cNvGrpSpPr/>
          <p:nvPr/>
        </p:nvGrpSpPr>
        <p:grpSpPr>
          <a:xfrm>
            <a:off x="3071802" y="2214560"/>
            <a:ext cx="785818" cy="1357324"/>
            <a:chOff x="4172571" y="4125761"/>
            <a:chExt cx="1340433" cy="1304195"/>
          </a:xfrm>
        </p:grpSpPr>
        <p:sp>
          <p:nvSpPr>
            <p:cNvPr id="39" name="矩形 38"/>
            <p:cNvSpPr/>
            <p:nvPr/>
          </p:nvSpPr>
          <p:spPr>
            <a:xfrm>
              <a:off x="4172573" y="4125763"/>
              <a:ext cx="1338988" cy="1304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172571" y="4125761"/>
              <a:ext cx="1340433" cy="1304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panose="020B0503020204020204" pitchFamily="82" charset="2"/>
                  <a:ea typeface="微软雅黑" panose="020B0503020204020204" pitchFamily="82" charset="2"/>
                </a:rPr>
                <a:t>坚持</a:t>
              </a:r>
              <a:endParaRPr lang="en-US" altLang="zh-CN" sz="2000" dirty="0" smtClean="0">
                <a:solidFill>
                  <a:schemeClr val="bg1"/>
                </a:solidFill>
                <a:latin typeface="微软雅黑" panose="020B0503020204020204" pitchFamily="82" charset="2"/>
                <a:ea typeface="微软雅黑" panose="020B0503020204020204" pitchFamily="82" charset="2"/>
              </a:endParaRPr>
            </a:p>
            <a:p>
              <a:pPr algn="ctr"/>
              <a:r>
                <a:rPr lang="zh-CN" altLang="en-US" sz="2000" dirty="0" smtClean="0">
                  <a:solidFill>
                    <a:schemeClr val="bg1"/>
                  </a:solidFill>
                  <a:latin typeface="微软雅黑" panose="020B0503020204020204" pitchFamily="82" charset="2"/>
                  <a:ea typeface="微软雅黑" panose="020B0503020204020204" pitchFamily="82" charset="2"/>
                </a:rPr>
                <a:t>两个</a:t>
              </a:r>
              <a:endParaRPr lang="en-US" altLang="zh-CN" sz="2000" dirty="0" smtClean="0">
                <a:solidFill>
                  <a:schemeClr val="bg1"/>
                </a:solidFill>
                <a:latin typeface="微软雅黑" panose="020B0503020204020204" pitchFamily="82" charset="2"/>
                <a:ea typeface="微软雅黑" panose="020B0503020204020204" pitchFamily="82" charset="2"/>
              </a:endParaRPr>
            </a:p>
            <a:p>
              <a:pPr algn="ctr"/>
              <a:r>
                <a:rPr lang="zh-CN" altLang="en-US" sz="2000" dirty="0" smtClean="0">
                  <a:solidFill>
                    <a:schemeClr val="bg1"/>
                  </a:solidFill>
                  <a:latin typeface="微软雅黑" panose="020B0503020204020204" pitchFamily="82" charset="2"/>
                  <a:ea typeface="微软雅黑" panose="020B0503020204020204" pitchFamily="82" charset="2"/>
                </a:rPr>
                <a:t>毫不</a:t>
              </a:r>
              <a:endParaRPr lang="en-US" altLang="zh-CN" sz="2000" dirty="0" smtClean="0">
                <a:solidFill>
                  <a:schemeClr val="bg1"/>
                </a:solidFill>
                <a:latin typeface="微软雅黑" panose="020B0503020204020204" pitchFamily="82" charset="2"/>
                <a:ea typeface="微软雅黑" panose="020B0503020204020204" pitchFamily="82" charset="2"/>
              </a:endParaRPr>
            </a:p>
            <a:p>
              <a:pPr algn="ctr"/>
              <a:r>
                <a:rPr lang="zh-CN" altLang="en-US" sz="2000" dirty="0" smtClean="0">
                  <a:solidFill>
                    <a:schemeClr val="bg1"/>
                  </a:solidFill>
                  <a:latin typeface="微软雅黑" panose="020B0503020204020204" pitchFamily="82" charset="2"/>
                  <a:ea typeface="微软雅黑" panose="020B0503020204020204" pitchFamily="82" charset="2"/>
                </a:rPr>
                <a:t>动摇</a:t>
              </a:r>
              <a:endParaRPr lang="zh-CN" altLang="en-US" sz="2000" b="1" dirty="0">
                <a:solidFill>
                  <a:schemeClr val="bg1"/>
                </a:solidFill>
                <a:latin typeface="微软雅黑" panose="020B0503020204020204" pitchFamily="82" charset="2"/>
                <a:ea typeface="微软雅黑" panose="020B0503020204020204" pitchFamily="82" charset="2"/>
              </a:endParaRPr>
            </a:p>
          </p:txBody>
        </p:sp>
      </p:grpSp>
      <p:sp>
        <p:nvSpPr>
          <p:cNvPr id="23" name="矩形 22"/>
          <p:cNvSpPr/>
          <p:nvPr/>
        </p:nvSpPr>
        <p:spPr>
          <a:xfrm>
            <a:off x="642910" y="1428742"/>
            <a:ext cx="1928826" cy="10715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毫不动摇地巩固和发展公有制经济</a:t>
            </a:r>
            <a:endParaRPr lang="zh-CN" altLang="en-US" sz="2000" dirty="0">
              <a:solidFill>
                <a:schemeClr val="bg1"/>
              </a:solidFill>
              <a:latin typeface="微软雅黑" panose="020B0503020204020204" pitchFamily="82" charset="2"/>
              <a:ea typeface="微软雅黑" panose="020B0503020204020204" pitchFamily="82" charset="2"/>
            </a:endParaRPr>
          </a:p>
        </p:txBody>
      </p:sp>
      <p:sp>
        <p:nvSpPr>
          <p:cNvPr id="26" name="矩形 25"/>
          <p:cNvSpPr/>
          <p:nvPr/>
        </p:nvSpPr>
        <p:spPr>
          <a:xfrm>
            <a:off x="642910" y="3071816"/>
            <a:ext cx="1928826" cy="10715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毫不动摇地鼓励、支持、引导非国有经济的发展</a:t>
            </a:r>
            <a:endParaRPr lang="zh-CN" altLang="en-US" dirty="0">
              <a:solidFill>
                <a:schemeClr val="bg1"/>
              </a:solidFill>
              <a:latin typeface="微软雅黑" panose="020B0503020204020204" pitchFamily="82" charset="2"/>
              <a:ea typeface="微软雅黑" panose="020B0503020204020204" pitchFamily="82" charset="2"/>
            </a:endParaRPr>
          </a:p>
        </p:txBody>
      </p:sp>
      <p:sp>
        <p:nvSpPr>
          <p:cNvPr id="27" name="燕尾形 26"/>
          <p:cNvSpPr/>
          <p:nvPr/>
        </p:nvSpPr>
        <p:spPr>
          <a:xfrm>
            <a:off x="2643174" y="2500312"/>
            <a:ext cx="428628" cy="6023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flipH="1">
            <a:off x="3857620" y="2500312"/>
            <a:ext cx="428628" cy="6023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TextBox 28"/>
          <p:cNvSpPr txBox="1"/>
          <p:nvPr/>
        </p:nvSpPr>
        <p:spPr>
          <a:xfrm>
            <a:off x="4357686" y="1285866"/>
            <a:ext cx="4071966" cy="692497"/>
          </a:xfrm>
          <a:prstGeom prst="rect">
            <a:avLst/>
          </a:prstGeom>
          <a:noFill/>
          <a:ln w="15875">
            <a:solidFill>
              <a:srgbClr val="C00000"/>
            </a:solidFill>
            <a:prstDash val="solid"/>
          </a:ln>
        </p:spPr>
        <p:txBody>
          <a:bodyPr wrap="square" rtlCol="0">
            <a:spAutoFit/>
          </a:bodyPr>
          <a:lstStyle/>
          <a:p>
            <a:r>
              <a:rPr lang="zh-CN" altLang="en-US" sz="1300" dirty="0" smtClean="0">
                <a:latin typeface="宋体" pitchFamily="2" charset="-122"/>
                <a:ea typeface="宋体" pitchFamily="2" charset="-122"/>
              </a:rPr>
              <a:t>    要认真学习贯彻习总书记系列重要讲话精神，牢固树立“四个意识”，自觉提高政治素质，在学习实践中把制度管党、从严治党的要求落实到方方面面。</a:t>
            </a:r>
            <a:endParaRPr lang="zh-CN" altLang="en-US" sz="1300" dirty="0">
              <a:latin typeface="宋体" pitchFamily="2" charset="-122"/>
              <a:ea typeface="宋体" pitchFamily="2" charset="-122"/>
            </a:endParaRPr>
          </a:p>
        </p:txBody>
      </p:sp>
      <p:sp>
        <p:nvSpPr>
          <p:cNvPr id="31" name="TextBox 30"/>
          <p:cNvSpPr txBox="1"/>
          <p:nvPr/>
        </p:nvSpPr>
        <p:spPr>
          <a:xfrm>
            <a:off x="4357686" y="2071684"/>
            <a:ext cx="4071966" cy="646331"/>
          </a:xfrm>
          <a:prstGeom prst="rect">
            <a:avLst/>
          </a:prstGeom>
          <a:noFill/>
          <a:ln w="15875">
            <a:solidFill>
              <a:srgbClr val="C00000"/>
            </a:solidFill>
          </a:ln>
        </p:spPr>
        <p:txBody>
          <a:bodyPr wrap="square" rtlCol="0">
            <a:spAutoFit/>
          </a:bodyPr>
          <a:lstStyle/>
          <a:p>
            <a:r>
              <a:rPr lang="zh-CN" altLang="en-US" sz="1200" dirty="0" smtClean="0">
                <a:latin typeface="宋体" pitchFamily="2" charset="-122"/>
                <a:ea typeface="宋体" pitchFamily="2" charset="-122"/>
              </a:rPr>
              <a:t>    要压实党的建设主体责任，紧紧盯住一把手这个关键少数，把政治纪律和政治规矩放在首位，扎紧织密党内法规制度的笼子，维护法规制度的严肃性和权威性。</a:t>
            </a:r>
            <a:endParaRPr lang="zh-CN" altLang="en-US" sz="1200" dirty="0">
              <a:latin typeface="宋体" pitchFamily="2" charset="-122"/>
              <a:ea typeface="宋体" pitchFamily="2" charset="-122"/>
            </a:endParaRPr>
          </a:p>
        </p:txBody>
      </p:sp>
      <p:sp>
        <p:nvSpPr>
          <p:cNvPr id="32" name="TextBox 31"/>
          <p:cNvSpPr txBox="1"/>
          <p:nvPr/>
        </p:nvSpPr>
        <p:spPr>
          <a:xfrm>
            <a:off x="4357686" y="2857502"/>
            <a:ext cx="4071967" cy="646331"/>
          </a:xfrm>
          <a:prstGeom prst="rect">
            <a:avLst/>
          </a:prstGeom>
          <a:noFill/>
          <a:ln w="15875">
            <a:solidFill>
              <a:srgbClr val="C00000"/>
            </a:solidFill>
          </a:ln>
        </p:spPr>
        <p:txBody>
          <a:bodyPr wrap="square" rtlCol="0">
            <a:spAutoFit/>
          </a:bodyPr>
          <a:lstStyle/>
          <a:p>
            <a:r>
              <a:rPr lang="zh-CN" altLang="en-US" sz="1200" dirty="0" smtClean="0">
                <a:latin typeface="宋体" pitchFamily="2" charset="-122"/>
                <a:ea typeface="宋体" pitchFamily="2" charset="-122"/>
              </a:rPr>
              <a:t>    要引导党员严守政治纪律和政治规矩，自觉维护党中央权威，牢固树立法治意识、制度意识，懂法纪、明规矩，知敬畏，形成尊崇纪律、遵守纪律、捍卫纪律的良好氛围。</a:t>
            </a:r>
            <a:endParaRPr lang="zh-CN" altLang="en-US" sz="1200" dirty="0">
              <a:latin typeface="宋体" pitchFamily="2" charset="-122"/>
              <a:ea typeface="宋体" pitchFamily="2" charset="-122"/>
            </a:endParaRPr>
          </a:p>
        </p:txBody>
      </p:sp>
      <p:sp>
        <p:nvSpPr>
          <p:cNvPr id="33" name="TextBox 32"/>
          <p:cNvSpPr txBox="1"/>
          <p:nvPr/>
        </p:nvSpPr>
        <p:spPr>
          <a:xfrm>
            <a:off x="4357686" y="3643320"/>
            <a:ext cx="4071966" cy="692497"/>
          </a:xfrm>
          <a:prstGeom prst="rect">
            <a:avLst/>
          </a:prstGeom>
          <a:noFill/>
          <a:ln w="15875">
            <a:solidFill>
              <a:srgbClr val="C00000"/>
            </a:solidFill>
          </a:ln>
        </p:spPr>
        <p:txBody>
          <a:bodyPr wrap="square" rtlCol="0">
            <a:spAutoFit/>
          </a:bodyPr>
          <a:lstStyle/>
          <a:p>
            <a:r>
              <a:rPr lang="zh-CN" altLang="en-US" sz="1300" dirty="0" smtClean="0">
                <a:latin typeface="宋体" pitchFamily="2" charset="-122"/>
                <a:ea typeface="宋体" pitchFamily="2" charset="-122"/>
              </a:rPr>
              <a:t>    要始终保持同人民群众的血肉联系，从党的性质和根本宗旨出发，从人民根本利益出发，明确“从哪里来、走什么路、到哪里去”的问题。</a:t>
            </a:r>
            <a:endParaRPr lang="zh-CN" altLang="en-US" sz="1300" dirty="0">
              <a:latin typeface="宋体" pitchFamily="2" charset="-122"/>
              <a:ea typeface="宋体" pitchFamily="2" charset="-122"/>
            </a:endParaRPr>
          </a:p>
        </p:txBody>
      </p:sp>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6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1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36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4100"/>
                            </p:stCondLst>
                            <p:childTnLst>
                              <p:par>
                                <p:cTn id="42" presetID="22" presetClass="entr" presetSubtype="8"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23"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6" name="文本框 5"/>
          <p:cNvSpPr txBox="1"/>
          <p:nvPr/>
        </p:nvSpPr>
        <p:spPr>
          <a:xfrm>
            <a:off x="827584" y="267494"/>
            <a:ext cx="1584176" cy="700192"/>
          </a:xfrm>
          <a:prstGeom prst="rect">
            <a:avLst/>
          </a:prstGeom>
          <a:noFill/>
        </p:spPr>
        <p:txBody>
          <a:bodyPr wrap="square" lIns="68579" tIns="34289" rIns="68579" bIns="34289" rtlCol="0">
            <a:spAutoFit/>
          </a:bodyPr>
          <a:lstStyle/>
          <a:p>
            <a:pPr algn="ctr"/>
            <a:r>
              <a:rPr lang="zh-CN" altLang="en-US" sz="4100" spc="450" dirty="0">
                <a:gradFill>
                  <a:gsLst>
                    <a:gs pos="36000">
                      <a:schemeClr val="accent5"/>
                    </a:gs>
                    <a:gs pos="100000">
                      <a:schemeClr val="accent6"/>
                    </a:gs>
                  </a:gsLst>
                  <a:lin ang="5400000" scaled="1"/>
                </a:gradFill>
                <a:latin typeface="华文行楷" panose="02010800040101010101" pitchFamily="2" charset="-122"/>
                <a:ea typeface="华文行楷" panose="02010800040101010101" pitchFamily="2" charset="-122"/>
              </a:rPr>
              <a:t>前言</a:t>
            </a:r>
          </a:p>
        </p:txBody>
      </p:sp>
      <p:sp>
        <p:nvSpPr>
          <p:cNvPr id="7" name="文本框 6"/>
          <p:cNvSpPr txBox="1"/>
          <p:nvPr/>
        </p:nvSpPr>
        <p:spPr>
          <a:xfrm>
            <a:off x="899592" y="987574"/>
            <a:ext cx="4104456" cy="3701011"/>
          </a:xfrm>
          <a:prstGeom prst="rect">
            <a:avLst/>
          </a:prstGeom>
        </p:spPr>
        <p:style>
          <a:lnRef idx="1">
            <a:schemeClr val="accent4"/>
          </a:lnRef>
          <a:fillRef idx="2">
            <a:schemeClr val="accent4"/>
          </a:fillRef>
          <a:effectRef idx="1">
            <a:schemeClr val="accent4"/>
          </a:effectRef>
          <a:fontRef idx="minor">
            <a:schemeClr val="dk1"/>
          </a:fontRef>
        </p:style>
        <p:txBody>
          <a:bodyPr wrap="square" lIns="68579" tIns="34289" rIns="68579" bIns="34289" rtlCol="0">
            <a:spAutoFit/>
          </a:bodyPr>
          <a:lstStyle/>
          <a:p>
            <a:pPr algn="just"/>
            <a:r>
              <a:rPr lang="en-US" altLang="zh-CN" sz="2000" b="0" dirty="0">
                <a:solidFill>
                  <a:srgbClr val="C00000"/>
                </a:solidFill>
                <a:latin typeface="宋体" pitchFamily="2" charset="-122"/>
                <a:ea typeface="宋体" pitchFamily="2" charset="-122"/>
              </a:rPr>
              <a:t>   </a:t>
            </a:r>
            <a:r>
              <a:rPr lang="en-US" altLang="zh-CN" sz="2000" b="0" dirty="0">
                <a:solidFill>
                  <a:srgbClr val="C00000"/>
                </a:solidFill>
                <a:latin typeface="宋体" pitchFamily="2" charset="-122"/>
                <a:ea typeface="迷你简新魏碑" pitchFamily="49" charset="-122"/>
              </a:rPr>
              <a:t> </a:t>
            </a:r>
            <a:r>
              <a:rPr lang="en-US" altLang="zh-CN" b="0" dirty="0" smtClean="0">
                <a:solidFill>
                  <a:schemeClr val="tx1"/>
                </a:solidFill>
                <a:latin typeface="宋体" pitchFamily="2" charset="-122"/>
                <a:ea typeface="迷你简新魏碑" pitchFamily="49" charset="-122"/>
              </a:rPr>
              <a:t>7</a:t>
            </a:r>
            <a:r>
              <a:rPr lang="zh-CN" altLang="en-US" b="0" dirty="0" smtClean="0">
                <a:solidFill>
                  <a:schemeClr val="tx1"/>
                </a:solidFill>
                <a:latin typeface="宋体" pitchFamily="2" charset="-122"/>
                <a:ea typeface="迷你简新魏碑" pitchFamily="49" charset="-122"/>
              </a:rPr>
              <a:t>月</a:t>
            </a:r>
            <a:r>
              <a:rPr lang="en-US" altLang="zh-CN" b="0" dirty="0" smtClean="0">
                <a:solidFill>
                  <a:schemeClr val="tx1"/>
                </a:solidFill>
                <a:latin typeface="宋体" pitchFamily="2" charset="-122"/>
                <a:ea typeface="迷你简新魏碑" pitchFamily="49" charset="-122"/>
              </a:rPr>
              <a:t>26</a:t>
            </a:r>
            <a:r>
              <a:rPr lang="zh-CN" altLang="en-US" b="0" dirty="0" smtClean="0">
                <a:solidFill>
                  <a:schemeClr val="tx1"/>
                </a:solidFill>
                <a:latin typeface="宋体" pitchFamily="2" charset="-122"/>
                <a:ea typeface="迷你简新魏碑" pitchFamily="49" charset="-122"/>
              </a:rPr>
              <a:t>日至</a:t>
            </a:r>
            <a:r>
              <a:rPr lang="en-US" altLang="zh-CN" b="0" dirty="0" smtClean="0">
                <a:solidFill>
                  <a:schemeClr val="tx1"/>
                </a:solidFill>
                <a:latin typeface="宋体" pitchFamily="2" charset="-122"/>
                <a:ea typeface="迷你简新魏碑" pitchFamily="49" charset="-122"/>
              </a:rPr>
              <a:t>27</a:t>
            </a:r>
            <a:r>
              <a:rPr lang="zh-CN" altLang="en-US" b="0" dirty="0" smtClean="0">
                <a:solidFill>
                  <a:schemeClr val="tx1"/>
                </a:solidFill>
                <a:latin typeface="宋体" pitchFamily="2" charset="-122"/>
                <a:ea typeface="迷你简新魏碑" pitchFamily="49" charset="-122"/>
              </a:rPr>
              <a:t>日</a:t>
            </a:r>
            <a:r>
              <a:rPr lang="en-US" altLang="zh-CN" b="0" dirty="0" smtClean="0">
                <a:solidFill>
                  <a:schemeClr val="tx1"/>
                </a:solidFill>
                <a:latin typeface="宋体" pitchFamily="2" charset="-122"/>
                <a:ea typeface="迷你简新魏碑" pitchFamily="49" charset="-122"/>
              </a:rPr>
              <a:t>, </a:t>
            </a:r>
            <a:r>
              <a:rPr lang="zh-CN" altLang="en-US" b="0" dirty="0" smtClean="0">
                <a:solidFill>
                  <a:schemeClr val="tx1"/>
                </a:solidFill>
                <a:latin typeface="宋体" pitchFamily="2" charset="-122"/>
                <a:ea typeface="迷你简新魏碑" pitchFamily="49" charset="-122"/>
              </a:rPr>
              <a:t>在北京举行了“学习习近平总书记重要讲话精神</a:t>
            </a:r>
            <a:r>
              <a:rPr lang="en-US" altLang="zh-CN" b="0" dirty="0" smtClean="0">
                <a:solidFill>
                  <a:schemeClr val="tx1"/>
                </a:solidFill>
                <a:latin typeface="宋体" pitchFamily="2" charset="-122"/>
                <a:ea typeface="迷你简新魏碑" pitchFamily="49" charset="-122"/>
              </a:rPr>
              <a:t>,</a:t>
            </a:r>
            <a:r>
              <a:rPr lang="zh-CN" altLang="en-US" b="0" dirty="0" smtClean="0">
                <a:solidFill>
                  <a:schemeClr val="tx1"/>
                </a:solidFill>
                <a:latin typeface="宋体" pitchFamily="2" charset="-122"/>
                <a:ea typeface="迷你简新魏碑" pitchFamily="49" charset="-122"/>
              </a:rPr>
              <a:t>迎接党的十九大”专题研讨班，期间习总书记发表了重要讲话，站在历史和时代的高度，科学分析了当前国际国内形势，深刻阐述了</a:t>
            </a:r>
            <a:r>
              <a:rPr lang="en-US" altLang="zh-CN" b="0" dirty="0" smtClean="0">
                <a:solidFill>
                  <a:schemeClr val="tx1"/>
                </a:solidFill>
                <a:latin typeface="宋体" pitchFamily="2" charset="-122"/>
                <a:ea typeface="迷你简新魏碑" pitchFamily="49" charset="-122"/>
              </a:rPr>
              <a:t>5</a:t>
            </a:r>
            <a:r>
              <a:rPr lang="zh-CN" altLang="en-US" b="0" dirty="0" smtClean="0">
                <a:solidFill>
                  <a:schemeClr val="tx1"/>
                </a:solidFill>
                <a:latin typeface="宋体" pitchFamily="2" charset="-122"/>
                <a:ea typeface="迷你简新魏碑" pitchFamily="49" charset="-122"/>
              </a:rPr>
              <a:t>年来党和国家事业发生的历史性变革，深刻阐述了新的历史条件下坚持和发展中国特色社会主义的一系列重大理论和实践问题，是坚持和发展中国特色社会主义的政治宣言和行动纲领，是一篇马克思主义的纲领性文献，为党的十九大胜利召开奠定了重要政治基础、思想基础、理论基础。</a:t>
            </a:r>
            <a:endParaRPr lang="zh-CN" altLang="en-US" b="0" dirty="0">
              <a:solidFill>
                <a:schemeClr val="tx1"/>
              </a:solidFill>
              <a:latin typeface="宋体" pitchFamily="2" charset="-122"/>
              <a:ea typeface="迷你简新魏碑" pitchFamily="49" charset="-122"/>
            </a:endParaRPr>
          </a:p>
        </p:txBody>
      </p:sp>
      <p:pic>
        <p:nvPicPr>
          <p:cNvPr id="1026" name="Picture 2" descr="C:\Users\Administrator\Desktop\MAIN201211151351000298035997470.jpg"/>
          <p:cNvPicPr>
            <a:picLocks noChangeAspect="1" noChangeArrowheads="1"/>
          </p:cNvPicPr>
          <p:nvPr/>
        </p:nvPicPr>
        <p:blipFill>
          <a:blip r:embed="rId5" cstate="print"/>
          <a:srcRect/>
          <a:stretch>
            <a:fillRect/>
          </a:stretch>
        </p:blipFill>
        <p:spPr bwMode="auto">
          <a:xfrm>
            <a:off x="5429256" y="714362"/>
            <a:ext cx="3067038" cy="3816130"/>
          </a:xfrm>
          <a:prstGeom prst="rect">
            <a:avLst/>
          </a:prstGeom>
          <a:noFill/>
        </p:spPr>
      </p:pic>
    </p:spTree>
    <p:extLst>
      <p:ext uri="{BB962C8B-B14F-4D97-AF65-F5344CB8AC3E}">
        <p14:creationId xmlns="" xmlns:p14="http://schemas.microsoft.com/office/powerpoint/2010/main" val="424736918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right)">
                                      <p:cBhvr>
                                        <p:cTn id="8" dur="750"/>
                                        <p:tgtEl>
                                          <p:spTgt spid="6"/>
                                        </p:tgtEl>
                                      </p:cBhvr>
                                    </p:animEffect>
                                  </p:childTnLst>
                                </p:cTn>
                              </p:par>
                            </p:childTnLst>
                          </p:cTn>
                        </p:par>
                        <p:par>
                          <p:cTn id="9" fill="hold">
                            <p:stCondLst>
                              <p:cond delay="750"/>
                            </p:stCondLst>
                            <p:childTnLst>
                              <p:par>
                                <p:cTn id="10" presetID="27" presetClass="entr" presetSubtype="0" fill="hold" grpId="0" nodeType="afterEffect">
                                  <p:stCondLst>
                                    <p:cond delay="0"/>
                                  </p:stCondLst>
                                  <p:iterate type="lt">
                                    <p:tmPct val="2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100"/>
                                        <p:tgtEl>
                                          <p:spTgt spid="7"/>
                                        </p:tgtEl>
                                        <p:attrNameLst>
                                          <p:attrName>style.color</p:attrName>
                                        </p:attrNameLst>
                                      </p:cBhvr>
                                      <p:tavLst>
                                        <p:tav tm="0">
                                          <p:val>
                                            <p:clrVal>
                                              <a:srgbClr val="FFFFFF"/>
                                            </p:clrVal>
                                          </p:val>
                                        </p:tav>
                                        <p:tav tm="50000">
                                          <p:val>
                                            <p:clrVal>
                                              <a:srgbClr val="FF0000"/>
                                            </p:clrVal>
                                          </p:val>
                                        </p:tav>
                                      </p:tavLst>
                                    </p:anim>
                                    <p:anim calcmode="discrete" valueType="clr">
                                      <p:cBhvr>
                                        <p:cTn id="13" dur="100"/>
                                        <p:tgtEl>
                                          <p:spTgt spid="7"/>
                                        </p:tgtEl>
                                        <p:attrNameLst>
                                          <p:attrName>fillcolor</p:attrName>
                                        </p:attrNameLst>
                                      </p:cBhvr>
                                      <p:tavLst>
                                        <p:tav tm="0">
                                          <p:val>
                                            <p:clrVal>
                                              <a:schemeClr val="accent2"/>
                                            </p:clrVal>
                                          </p:val>
                                        </p:tav>
                                        <p:tav tm="50000">
                                          <p:val>
                                            <p:clrVal>
                                              <a:schemeClr val="hlink"/>
                                            </p:clrVal>
                                          </p:val>
                                        </p:tav>
                                      </p:tavLst>
                                    </p:anim>
                                    <p:set>
                                      <p:cBhvr>
                                        <p:cTn id="14" dur="1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理解讲话精神的科学内涵</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nvGrpSpPr>
          <p:cNvPr id="3" name="组合 37"/>
          <p:cNvGrpSpPr/>
          <p:nvPr/>
        </p:nvGrpSpPr>
        <p:grpSpPr>
          <a:xfrm>
            <a:off x="928662" y="1142990"/>
            <a:ext cx="2428892" cy="500066"/>
            <a:chOff x="1866537" y="4348848"/>
            <a:chExt cx="1340433" cy="1081108"/>
          </a:xfrm>
        </p:grpSpPr>
        <p:sp>
          <p:nvSpPr>
            <p:cNvPr id="39" name="矩形 38"/>
            <p:cNvSpPr/>
            <p:nvPr/>
          </p:nvSpPr>
          <p:spPr>
            <a:xfrm>
              <a:off x="1866537" y="4348848"/>
              <a:ext cx="1338988" cy="10811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866537" y="4438940"/>
              <a:ext cx="1340433" cy="873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微软雅黑" panose="020B0503020204020204" pitchFamily="82" charset="2"/>
                  <a:ea typeface="微软雅黑" panose="020B0503020204020204" pitchFamily="82" charset="2"/>
                </a:rPr>
                <a:t>推进全面从严治党</a:t>
              </a:r>
              <a:endParaRPr lang="zh-CN" altLang="en-US" sz="2000" b="1" dirty="0">
                <a:solidFill>
                  <a:schemeClr val="bg1"/>
                </a:solidFill>
                <a:latin typeface="微软雅黑" panose="020B0503020204020204" pitchFamily="82" charset="2"/>
                <a:ea typeface="微软雅黑" panose="020B0503020204020204" pitchFamily="82" charset="2"/>
              </a:endParaRPr>
            </a:p>
          </p:txBody>
        </p:sp>
      </p:grpSp>
      <p:sp>
        <p:nvSpPr>
          <p:cNvPr id="29" name="TextBox 28"/>
          <p:cNvSpPr txBox="1"/>
          <p:nvPr/>
        </p:nvSpPr>
        <p:spPr>
          <a:xfrm>
            <a:off x="928662" y="1857370"/>
            <a:ext cx="4071966" cy="738664"/>
          </a:xfrm>
          <a:prstGeom prst="rect">
            <a:avLst/>
          </a:prstGeom>
          <a:noFill/>
          <a:ln w="15875">
            <a:solidFill>
              <a:srgbClr val="C00000"/>
            </a:solidFill>
            <a:prstDash val="solid"/>
          </a:ln>
        </p:spPr>
        <p:txBody>
          <a:bodyPr wrap="square" rtlCol="0">
            <a:spAutoFit/>
          </a:bodyPr>
          <a:lstStyle/>
          <a:p>
            <a:r>
              <a:rPr lang="zh-CN" altLang="en-US" sz="1400" dirty="0" smtClean="0">
                <a:latin typeface="宋体" pitchFamily="2" charset="-122"/>
                <a:ea typeface="宋体" pitchFamily="2" charset="-122"/>
              </a:rPr>
              <a:t>    一要从党内政治生活管起、严起，加强党内监督，全面净化党内政治生态，为全面从严治党筑牢基础；</a:t>
            </a:r>
            <a:endParaRPr lang="zh-CN" altLang="en-US" sz="1400" dirty="0">
              <a:latin typeface="宋体" pitchFamily="2" charset="-122"/>
              <a:ea typeface="宋体" pitchFamily="2" charset="-122"/>
            </a:endParaRPr>
          </a:p>
        </p:txBody>
      </p:sp>
      <p:sp>
        <p:nvSpPr>
          <p:cNvPr id="31" name="TextBox 30"/>
          <p:cNvSpPr txBox="1"/>
          <p:nvPr/>
        </p:nvSpPr>
        <p:spPr>
          <a:xfrm>
            <a:off x="928662" y="2786064"/>
            <a:ext cx="4071966" cy="738664"/>
          </a:xfrm>
          <a:prstGeom prst="rect">
            <a:avLst/>
          </a:prstGeom>
          <a:noFill/>
          <a:ln w="15875">
            <a:solidFill>
              <a:srgbClr val="C00000"/>
            </a:solidFill>
          </a:ln>
        </p:spPr>
        <p:txBody>
          <a:bodyPr wrap="square" rtlCol="0">
            <a:spAutoFit/>
          </a:bodyPr>
          <a:lstStyle/>
          <a:p>
            <a:r>
              <a:rPr lang="zh-CN" altLang="en-US" sz="1400" dirty="0" smtClean="0">
                <a:latin typeface="宋体" pitchFamily="2" charset="-122"/>
                <a:ea typeface="宋体" pitchFamily="2" charset="-122"/>
              </a:rPr>
              <a:t>    二要坚持抓常、抓细、抓长，使党的作风全面好起来，确保党始终同人民想在一起、干在一起，始终同人民同呼吸、共命运、心连心；</a:t>
            </a:r>
            <a:endParaRPr lang="zh-CN" altLang="en-US" sz="1400" dirty="0">
              <a:latin typeface="宋体" pitchFamily="2" charset="-122"/>
              <a:ea typeface="宋体" pitchFamily="2" charset="-122"/>
            </a:endParaRPr>
          </a:p>
        </p:txBody>
      </p:sp>
      <p:sp>
        <p:nvSpPr>
          <p:cNvPr id="32" name="TextBox 31"/>
          <p:cNvSpPr txBox="1"/>
          <p:nvPr/>
        </p:nvSpPr>
        <p:spPr>
          <a:xfrm>
            <a:off x="928662" y="3714758"/>
            <a:ext cx="4071967" cy="523220"/>
          </a:xfrm>
          <a:prstGeom prst="rect">
            <a:avLst/>
          </a:prstGeom>
          <a:noFill/>
          <a:ln w="15875">
            <a:solidFill>
              <a:srgbClr val="C00000"/>
            </a:solidFill>
          </a:ln>
        </p:spPr>
        <p:txBody>
          <a:bodyPr wrap="square" rtlCol="0">
            <a:spAutoFit/>
          </a:bodyPr>
          <a:lstStyle/>
          <a:p>
            <a:r>
              <a:rPr lang="zh-CN" altLang="en-US" sz="1400" dirty="0" smtClean="0">
                <a:latin typeface="宋体" pitchFamily="2" charset="-122"/>
                <a:ea typeface="宋体" pitchFamily="2" charset="-122"/>
              </a:rPr>
              <a:t>    三要坚持</a:t>
            </a:r>
            <a:r>
              <a:rPr lang="en-US" sz="1400" dirty="0" smtClean="0">
                <a:latin typeface="宋体" pitchFamily="2" charset="-122"/>
                <a:ea typeface="宋体" pitchFamily="2" charset="-122"/>
              </a:rPr>
              <a:t>“</a:t>
            </a:r>
            <a:r>
              <a:rPr lang="zh-CN" altLang="en-US" sz="1400" dirty="0" smtClean="0">
                <a:latin typeface="宋体" pitchFamily="2" charset="-122"/>
                <a:ea typeface="宋体" pitchFamily="2" charset="-122"/>
              </a:rPr>
              <a:t>老虎</a:t>
            </a:r>
            <a:r>
              <a:rPr lang="en-US" sz="1400" dirty="0" smtClean="0">
                <a:latin typeface="宋体" pitchFamily="2" charset="-122"/>
                <a:ea typeface="宋体" pitchFamily="2" charset="-122"/>
              </a:rPr>
              <a:t>”</a:t>
            </a:r>
            <a:r>
              <a:rPr lang="zh-CN" altLang="en-US" sz="1400" dirty="0" smtClean="0">
                <a:latin typeface="宋体" pitchFamily="2" charset="-122"/>
                <a:ea typeface="宋体" pitchFamily="2" charset="-122"/>
              </a:rPr>
              <a:t>、</a:t>
            </a:r>
            <a:r>
              <a:rPr lang="en-US" sz="1400" dirty="0" smtClean="0">
                <a:latin typeface="宋体" pitchFamily="2" charset="-122"/>
                <a:ea typeface="宋体" pitchFamily="2" charset="-122"/>
              </a:rPr>
              <a:t>“</a:t>
            </a:r>
            <a:r>
              <a:rPr lang="zh-CN" altLang="en-US" sz="1400" dirty="0" smtClean="0">
                <a:latin typeface="宋体" pitchFamily="2" charset="-122"/>
                <a:ea typeface="宋体" pitchFamily="2" charset="-122"/>
              </a:rPr>
              <a:t>苍蝇</a:t>
            </a:r>
            <a:r>
              <a:rPr lang="en-US" sz="1400" dirty="0" smtClean="0">
                <a:latin typeface="宋体" pitchFamily="2" charset="-122"/>
                <a:ea typeface="宋体" pitchFamily="2" charset="-122"/>
              </a:rPr>
              <a:t>”</a:t>
            </a:r>
            <a:r>
              <a:rPr lang="zh-CN" altLang="en-US" sz="1400" dirty="0" smtClean="0">
                <a:latin typeface="宋体" pitchFamily="2" charset="-122"/>
                <a:ea typeface="宋体" pitchFamily="2" charset="-122"/>
              </a:rPr>
              <a:t>一起打，不断激发祛病疗伤、激浊扬清的正能量。</a:t>
            </a:r>
            <a:endParaRPr lang="zh-CN" altLang="en-US" sz="1400" dirty="0">
              <a:latin typeface="宋体" pitchFamily="2" charset="-122"/>
              <a:ea typeface="宋体" pitchFamily="2" charset="-122"/>
            </a:endParaRPr>
          </a:p>
        </p:txBody>
      </p:sp>
      <p:pic>
        <p:nvPicPr>
          <p:cNvPr id="4098" name="Picture 2" descr="C:\Users\Administrator\Desktop\u=1014123340,4234270352&amp;fm=26&amp;gp=0.jpg"/>
          <p:cNvPicPr>
            <a:picLocks noChangeAspect="1" noChangeArrowheads="1"/>
          </p:cNvPicPr>
          <p:nvPr/>
        </p:nvPicPr>
        <p:blipFill>
          <a:blip r:embed="rId5" cstate="print"/>
          <a:srcRect l="14775" t="5111" r="13462"/>
          <a:stretch>
            <a:fillRect/>
          </a:stretch>
        </p:blipFill>
        <p:spPr bwMode="auto">
          <a:xfrm>
            <a:off x="5500694" y="1428742"/>
            <a:ext cx="3143272" cy="2652720"/>
          </a:xfrm>
          <a:prstGeom prst="rect">
            <a:avLst/>
          </a:prstGeom>
          <a:noFill/>
        </p:spPr>
      </p:pic>
    </p:spTree>
    <p:extLst>
      <p:ext uri="{BB962C8B-B14F-4D97-AF65-F5344CB8AC3E}">
        <p14:creationId xmlns="" xmlns:p14="http://schemas.microsoft.com/office/powerpoint/2010/main" val="23999493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92833" flipH="1">
            <a:off x="5405095" y="365873"/>
            <a:ext cx="2078919" cy="1005007"/>
          </a:xfrm>
          <a:prstGeom prst="rect">
            <a:avLst/>
          </a:prstGeom>
        </p:spPr>
      </p:pic>
      <p:grpSp>
        <p:nvGrpSpPr>
          <p:cNvPr id="8" name="组合 7"/>
          <p:cNvGrpSpPr/>
          <p:nvPr/>
        </p:nvGrpSpPr>
        <p:grpSpPr>
          <a:xfrm>
            <a:off x="914890" y="720515"/>
            <a:ext cx="922563" cy="922564"/>
            <a:chOff x="5912492" y="1601498"/>
            <a:chExt cx="1230084" cy="1230085"/>
          </a:xfrm>
        </p:grpSpPr>
        <p:sp>
          <p:nvSpPr>
            <p:cNvPr id="9" name="Freeform 17"/>
            <p:cNvSpPr>
              <a:spLocks/>
            </p:cNvSpPr>
            <p:nvPr/>
          </p:nvSpPr>
          <p:spPr bwMode="auto">
            <a:xfrm>
              <a:off x="6256795" y="1933290"/>
              <a:ext cx="541478" cy="522051"/>
            </a:xfrm>
            <a:custGeom>
              <a:avLst/>
              <a:gdLst>
                <a:gd name="T0" fmla="*/ 1001 w 1037"/>
                <a:gd name="T1" fmla="*/ 636 h 1002"/>
                <a:gd name="T2" fmla="*/ 867 w 1037"/>
                <a:gd name="T3" fmla="*/ 148 h 1002"/>
                <a:gd name="T4" fmla="*/ 529 w 1037"/>
                <a:gd name="T5" fmla="*/ 6 h 1002"/>
                <a:gd name="T6" fmla="*/ 818 w 1037"/>
                <a:gd name="T7" fmla="*/ 288 h 1002"/>
                <a:gd name="T8" fmla="*/ 804 w 1037"/>
                <a:gd name="T9" fmla="*/ 659 h 1002"/>
                <a:gd name="T10" fmla="*/ 800 w 1037"/>
                <a:gd name="T11" fmla="*/ 665 h 1002"/>
                <a:gd name="T12" fmla="*/ 454 w 1037"/>
                <a:gd name="T13" fmla="*/ 318 h 1002"/>
                <a:gd name="T14" fmla="*/ 579 w 1037"/>
                <a:gd name="T15" fmla="*/ 198 h 1002"/>
                <a:gd name="T16" fmla="*/ 511 w 1037"/>
                <a:gd name="T17" fmla="*/ 129 h 1002"/>
                <a:gd name="T18" fmla="*/ 340 w 1037"/>
                <a:gd name="T19" fmla="*/ 151 h 1002"/>
                <a:gd name="T20" fmla="*/ 107 w 1037"/>
                <a:gd name="T21" fmla="*/ 371 h 1002"/>
                <a:gd name="T22" fmla="*/ 252 w 1037"/>
                <a:gd name="T23" fmla="*/ 513 h 1002"/>
                <a:gd name="T24" fmla="*/ 332 w 1037"/>
                <a:gd name="T25" fmla="*/ 449 h 1002"/>
                <a:gd name="T26" fmla="*/ 666 w 1037"/>
                <a:gd name="T27" fmla="*/ 786 h 1002"/>
                <a:gd name="T28" fmla="*/ 117 w 1037"/>
                <a:gd name="T29" fmla="*/ 671 h 1002"/>
                <a:gd name="T30" fmla="*/ 34 w 1037"/>
                <a:gd name="T31" fmla="*/ 739 h 1002"/>
                <a:gd name="T32" fmla="*/ 102 w 1037"/>
                <a:gd name="T33" fmla="*/ 825 h 1002"/>
                <a:gd name="T34" fmla="*/ 79 w 1037"/>
                <a:gd name="T35" fmla="*/ 821 h 1002"/>
                <a:gd name="T36" fmla="*/ 0 w 1037"/>
                <a:gd name="T37" fmla="*/ 901 h 1002"/>
                <a:gd name="T38" fmla="*/ 79 w 1037"/>
                <a:gd name="T39" fmla="*/ 981 h 1002"/>
                <a:gd name="T40" fmla="*/ 159 w 1037"/>
                <a:gd name="T41" fmla="*/ 901 h 1002"/>
                <a:gd name="T42" fmla="*/ 153 w 1037"/>
                <a:gd name="T43" fmla="*/ 871 h 1002"/>
                <a:gd name="T44" fmla="*/ 352 w 1037"/>
                <a:gd name="T45" fmla="*/ 968 h 1002"/>
                <a:gd name="T46" fmla="*/ 693 w 1037"/>
                <a:gd name="T47" fmla="*/ 961 h 1002"/>
                <a:gd name="T48" fmla="*/ 794 w 1037"/>
                <a:gd name="T49" fmla="*/ 914 h 1002"/>
                <a:gd name="T50" fmla="*/ 876 w 1037"/>
                <a:gd name="T51" fmla="*/ 996 h 1002"/>
                <a:gd name="T52" fmla="*/ 1004 w 1037"/>
                <a:gd name="T53" fmla="*/ 870 h 1002"/>
                <a:gd name="T54" fmla="*/ 926 w 1037"/>
                <a:gd name="T55" fmla="*/ 791 h 1002"/>
                <a:gd name="T56" fmla="*/ 1001 w 1037"/>
                <a:gd name="T57" fmla="*/ 63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 h="1002">
                  <a:moveTo>
                    <a:pt x="1001" y="636"/>
                  </a:moveTo>
                  <a:cubicBezTo>
                    <a:pt x="1037" y="499"/>
                    <a:pt x="1023" y="303"/>
                    <a:pt x="867" y="148"/>
                  </a:cubicBezTo>
                  <a:cubicBezTo>
                    <a:pt x="717" y="0"/>
                    <a:pt x="529" y="6"/>
                    <a:pt x="529" y="6"/>
                  </a:cubicBezTo>
                  <a:cubicBezTo>
                    <a:pt x="529" y="6"/>
                    <a:pt x="734" y="96"/>
                    <a:pt x="818" y="288"/>
                  </a:cubicBezTo>
                  <a:cubicBezTo>
                    <a:pt x="872" y="413"/>
                    <a:pt x="886" y="527"/>
                    <a:pt x="804" y="659"/>
                  </a:cubicBezTo>
                  <a:cubicBezTo>
                    <a:pt x="803" y="661"/>
                    <a:pt x="801" y="663"/>
                    <a:pt x="800" y="665"/>
                  </a:cubicBezTo>
                  <a:cubicBezTo>
                    <a:pt x="454" y="318"/>
                    <a:pt x="454" y="318"/>
                    <a:pt x="454" y="318"/>
                  </a:cubicBezTo>
                  <a:cubicBezTo>
                    <a:pt x="579" y="198"/>
                    <a:pt x="579" y="198"/>
                    <a:pt x="579" y="198"/>
                  </a:cubicBezTo>
                  <a:cubicBezTo>
                    <a:pt x="511" y="129"/>
                    <a:pt x="511" y="129"/>
                    <a:pt x="511" y="129"/>
                  </a:cubicBezTo>
                  <a:cubicBezTo>
                    <a:pt x="410" y="192"/>
                    <a:pt x="340" y="151"/>
                    <a:pt x="340" y="151"/>
                  </a:cubicBezTo>
                  <a:cubicBezTo>
                    <a:pt x="107" y="371"/>
                    <a:pt x="107" y="371"/>
                    <a:pt x="107" y="371"/>
                  </a:cubicBezTo>
                  <a:cubicBezTo>
                    <a:pt x="252" y="513"/>
                    <a:pt x="252" y="513"/>
                    <a:pt x="252" y="513"/>
                  </a:cubicBezTo>
                  <a:cubicBezTo>
                    <a:pt x="332" y="449"/>
                    <a:pt x="332" y="449"/>
                    <a:pt x="332" y="449"/>
                  </a:cubicBezTo>
                  <a:cubicBezTo>
                    <a:pt x="666" y="786"/>
                    <a:pt x="666" y="786"/>
                    <a:pt x="666" y="786"/>
                  </a:cubicBezTo>
                  <a:cubicBezTo>
                    <a:pt x="525" y="862"/>
                    <a:pt x="321" y="858"/>
                    <a:pt x="117" y="671"/>
                  </a:cubicBezTo>
                  <a:cubicBezTo>
                    <a:pt x="34" y="739"/>
                    <a:pt x="34" y="739"/>
                    <a:pt x="34" y="739"/>
                  </a:cubicBezTo>
                  <a:cubicBezTo>
                    <a:pt x="34" y="739"/>
                    <a:pt x="57" y="778"/>
                    <a:pt x="102" y="825"/>
                  </a:cubicBezTo>
                  <a:cubicBezTo>
                    <a:pt x="95" y="823"/>
                    <a:pt x="87" y="821"/>
                    <a:pt x="79" y="821"/>
                  </a:cubicBezTo>
                  <a:cubicBezTo>
                    <a:pt x="35" y="821"/>
                    <a:pt x="0" y="857"/>
                    <a:pt x="0" y="901"/>
                  </a:cubicBezTo>
                  <a:cubicBezTo>
                    <a:pt x="0" y="945"/>
                    <a:pt x="35" y="981"/>
                    <a:pt x="79" y="981"/>
                  </a:cubicBezTo>
                  <a:cubicBezTo>
                    <a:pt x="123" y="981"/>
                    <a:pt x="159" y="945"/>
                    <a:pt x="159" y="901"/>
                  </a:cubicBezTo>
                  <a:cubicBezTo>
                    <a:pt x="159" y="891"/>
                    <a:pt x="157" y="881"/>
                    <a:pt x="153" y="871"/>
                  </a:cubicBezTo>
                  <a:cubicBezTo>
                    <a:pt x="203" y="911"/>
                    <a:pt x="269" y="950"/>
                    <a:pt x="352" y="968"/>
                  </a:cubicBezTo>
                  <a:cubicBezTo>
                    <a:pt x="454" y="991"/>
                    <a:pt x="573" y="1002"/>
                    <a:pt x="693" y="961"/>
                  </a:cubicBezTo>
                  <a:cubicBezTo>
                    <a:pt x="727" y="950"/>
                    <a:pt x="761" y="934"/>
                    <a:pt x="794" y="914"/>
                  </a:cubicBezTo>
                  <a:cubicBezTo>
                    <a:pt x="876" y="996"/>
                    <a:pt x="876" y="996"/>
                    <a:pt x="876" y="996"/>
                  </a:cubicBezTo>
                  <a:cubicBezTo>
                    <a:pt x="1004" y="870"/>
                    <a:pt x="1004" y="870"/>
                    <a:pt x="1004" y="870"/>
                  </a:cubicBezTo>
                  <a:cubicBezTo>
                    <a:pt x="926" y="791"/>
                    <a:pt x="926" y="791"/>
                    <a:pt x="926" y="791"/>
                  </a:cubicBezTo>
                  <a:cubicBezTo>
                    <a:pt x="958" y="747"/>
                    <a:pt x="985" y="696"/>
                    <a:pt x="1001" y="636"/>
                  </a:cubicBezTo>
                  <a:close/>
                </a:path>
              </a:pathLst>
            </a:custGeom>
            <a:gradFill>
              <a:gsLst>
                <a:gs pos="43000">
                  <a:schemeClr val="accent5"/>
                </a:gs>
                <a:gs pos="100000">
                  <a:schemeClr val="accent6"/>
                </a:gs>
              </a:gsLst>
              <a:lin ang="5400000" scaled="1"/>
            </a:gradFill>
            <a:ln w="15875">
              <a:noFill/>
            </a:ln>
            <a:effectLst/>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10" name="组合 9"/>
            <p:cNvGrpSpPr/>
            <p:nvPr/>
          </p:nvGrpSpPr>
          <p:grpSpPr>
            <a:xfrm>
              <a:off x="5912492" y="1601498"/>
              <a:ext cx="1230084" cy="1230085"/>
              <a:chOff x="5083541" y="523393"/>
              <a:chExt cx="2024917" cy="2024918"/>
            </a:xfrm>
            <a:solidFill>
              <a:schemeClr val="accent2"/>
            </a:solidFill>
          </p:grpSpPr>
          <p:cxnSp>
            <p:nvCxnSpPr>
              <p:cNvPr id="11" name="直接连接符 10"/>
              <p:cNvCxnSpPr/>
              <p:nvPr/>
            </p:nvCxnSpPr>
            <p:spPr>
              <a:xfrm>
                <a:off x="5214630"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
                <a:off x="5083541"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64251" y="1265601"/>
                <a:ext cx="234125" cy="7607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
                <a:off x="5163351"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86317" y="1020238"/>
                <a:ext cx="201313" cy="14626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2700000">
                <a:off x="5315161"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77014" y="821531"/>
                <a:ext cx="149633" cy="20595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3780000">
                <a:off x="5524107"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22784" y="694983"/>
                <a:ext cx="79035" cy="24324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4860000">
                <a:off x="5769741"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5999" y="654483"/>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940000">
                <a:off x="6028014"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290179" y="703693"/>
                <a:ext cx="76205" cy="23453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7020000">
                <a:off x="6273646"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65351" y="823290"/>
                <a:ext cx="148355" cy="20419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8100000">
                <a:off x="6482594"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604368" y="1012924"/>
                <a:ext cx="211380" cy="15357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9180000">
                <a:off x="6634402"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693622" y="1266138"/>
                <a:ext cx="232472" cy="7553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0260000">
                <a:off x="6714214"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724377"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1340000">
                <a:off x="6714214"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693623" y="1730033"/>
                <a:ext cx="232471" cy="7553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2420000">
                <a:off x="6634402"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6604368" y="1905204"/>
                <a:ext cx="209658" cy="15232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3500000">
                <a:off x="6482594"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6465351" y="2044221"/>
                <a:ext cx="149737" cy="20609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4580000">
                <a:off x="6273646"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6290179" y="2133475"/>
                <a:ext cx="74783" cy="230159"/>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5660000">
                <a:off x="6028014"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095999" y="2164230"/>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740000">
                <a:off x="5769741"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825293" y="2133475"/>
                <a:ext cx="76526" cy="23552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7820000">
                <a:off x="5524107"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576767" y="2044221"/>
                <a:ext cx="149880" cy="20629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8900000">
                <a:off x="5315161"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379815" y="1905204"/>
                <a:ext cx="207815" cy="15098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9980000">
                <a:off x="5163351"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5264511" y="1730032"/>
                <a:ext cx="233865" cy="75987"/>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060000">
                <a:off x="5083541"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2042457" y="932481"/>
            <a:ext cx="2214563" cy="528109"/>
            <a:chOff x="4619625" y="2381971"/>
            <a:chExt cx="2952750" cy="704145"/>
          </a:xfrm>
        </p:grpSpPr>
        <p:sp>
          <p:nvSpPr>
            <p:cNvPr id="54" name="矩形: 圆角 53"/>
            <p:cNvSpPr/>
            <p:nvPr/>
          </p:nvSpPr>
          <p:spPr>
            <a:xfrm>
              <a:off x="4619625" y="2381971"/>
              <a:ext cx="2952750" cy="664844"/>
            </a:xfrm>
            <a:prstGeom prst="roundRect">
              <a:avLst>
                <a:gd name="adj" fmla="val 28127"/>
              </a:avLst>
            </a:prstGeom>
            <a:gradFill>
              <a:gsLst>
                <a:gs pos="36000">
                  <a:schemeClr val="accent5"/>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文本框 54"/>
            <p:cNvSpPr txBox="1"/>
            <p:nvPr/>
          </p:nvSpPr>
          <p:spPr>
            <a:xfrm>
              <a:off x="4926449" y="2409008"/>
              <a:ext cx="2400657" cy="677108"/>
            </a:xfrm>
            <a:prstGeom prst="rect">
              <a:avLst/>
            </a:prstGeom>
            <a:noFill/>
          </p:spPr>
          <p:txBody>
            <a:bodyPr wrap="none" rtlCol="0">
              <a:spAutoFit/>
            </a:bodyPr>
            <a:lstStyle/>
            <a:p>
              <a:r>
                <a:rPr lang="zh-CN" altLang="en-US" sz="2700" spc="450" dirty="0" smtClean="0">
                  <a:solidFill>
                    <a:prstClr val="white"/>
                  </a:solidFill>
                  <a:latin typeface="华文行楷" panose="02010800040101010101" pitchFamily="2" charset="-122"/>
                  <a:ea typeface="华文行楷" panose="02010800040101010101" pitchFamily="2" charset="-122"/>
                </a:rPr>
                <a:t>第三部</a:t>
              </a:r>
              <a:r>
                <a:rPr lang="zh-CN" altLang="en-US" sz="2700" spc="450" dirty="0">
                  <a:solidFill>
                    <a:prstClr val="white"/>
                  </a:solidFill>
                  <a:latin typeface="华文行楷" panose="02010800040101010101" pitchFamily="2" charset="-122"/>
                  <a:ea typeface="华文行楷" panose="02010800040101010101" pitchFamily="2" charset="-122"/>
                </a:rPr>
                <a:t>分</a:t>
              </a:r>
            </a:p>
          </p:txBody>
        </p:sp>
      </p:grpSp>
      <p:pic>
        <p:nvPicPr>
          <p:cNvPr id="51" name="图片 50"/>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flipH="1">
            <a:off x="7482718" y="969359"/>
            <a:ext cx="1714512" cy="3800490"/>
          </a:xfrm>
          <a:prstGeom prst="rect">
            <a:avLst/>
          </a:prstGeom>
        </p:spPr>
      </p:pic>
      <p:sp>
        <p:nvSpPr>
          <p:cNvPr id="5" name="矩形 4"/>
          <p:cNvSpPr/>
          <p:nvPr/>
        </p:nvSpPr>
        <p:spPr>
          <a:xfrm>
            <a:off x="1063119" y="2427734"/>
            <a:ext cx="5827236" cy="707886"/>
          </a:xfrm>
          <a:prstGeom prst="rect">
            <a:avLst/>
          </a:prstGeom>
          <a:noFill/>
        </p:spPr>
        <p:txBody>
          <a:bodyPr wrap="none" lIns="91440" tIns="45720" rIns="91440" bIns="45720">
            <a:spAutoFit/>
            <a:scene3d>
              <a:camera prst="orthographicFront"/>
              <a:lightRig rig="threePt" dir="t"/>
            </a:scene3d>
            <a:sp3d extrusionH="57150" prstMaterial="metal">
              <a:bevelT/>
            </a:sp3d>
          </a:bodyPr>
          <a:lstStyle/>
          <a:p>
            <a:pPr algn="ctr"/>
            <a:r>
              <a:rPr lang="zh-CN" altLang="en-US" sz="4000" b="0" dirty="0">
                <a:ln w="0">
                  <a:solidFill>
                    <a:srgbClr val="D91A15"/>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rPr>
              <a:t>掌握讲话精神的</a:t>
            </a:r>
            <a:r>
              <a:rPr lang="zh-CN" altLang="en-US" sz="4000" b="0" dirty="0" smtClean="0">
                <a:ln w="0">
                  <a:solidFill>
                    <a:srgbClr val="D91A15"/>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rPr>
              <a:t>学做方法</a:t>
            </a:r>
            <a:endParaRPr lang="zh-CN" altLang="en-US" sz="4000" b="0" dirty="0">
              <a:ln w="0">
                <a:solidFill>
                  <a:srgbClr val="D91A15"/>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endParaRPr>
          </a:p>
        </p:txBody>
      </p:sp>
    </p:spTree>
    <p:extLst>
      <p:ext uri="{BB962C8B-B14F-4D97-AF65-F5344CB8AC3E}">
        <p14:creationId xmlns="" xmlns:p14="http://schemas.microsoft.com/office/powerpoint/2010/main" val="122007892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8" presetClass="emph" presetSubtype="0" fill="hold" nodeType="withEffect">
                                  <p:stCondLst>
                                    <p:cond delay="0"/>
                                  </p:stCondLst>
                                  <p:childTnLst>
                                    <p:animRot by="21600000">
                                      <p:cBhvr>
                                        <p:cTn id="16" dur="750" fill="hold"/>
                                        <p:tgtEl>
                                          <p:spTgt spid="8"/>
                                        </p:tgtEl>
                                        <p:attrNameLst>
                                          <p:attrName>r</p:attrName>
                                        </p:attrNameLst>
                                      </p:cBhvr>
                                    </p:animRo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13"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Up Arrow 64"/>
          <p:cNvSpPr/>
          <p:nvPr/>
        </p:nvSpPr>
        <p:spPr>
          <a:xfrm>
            <a:off x="4271370" y="1016675"/>
            <a:ext cx="370485" cy="4128430"/>
          </a:xfrm>
          <a:prstGeom prst="upArrow">
            <a:avLst>
              <a:gd name="adj1" fmla="val 50000"/>
              <a:gd name="adj2" fmla="val 67147"/>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p>
        </p:txBody>
      </p:sp>
      <p:sp>
        <p:nvSpPr>
          <p:cNvPr id="35" name="Bent Arrow 65"/>
          <p:cNvSpPr/>
          <p:nvPr/>
        </p:nvSpPr>
        <p:spPr>
          <a:xfrm>
            <a:off x="4362919" y="1734086"/>
            <a:ext cx="2337198" cy="3411020"/>
          </a:xfrm>
          <a:prstGeom prst="bentArrow">
            <a:avLst>
              <a:gd name="adj1" fmla="val 8879"/>
              <a:gd name="adj2" fmla="val 9038"/>
              <a:gd name="adj3" fmla="val 15734"/>
              <a:gd name="adj4" fmla="val 19454"/>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endParaRPr>
          </a:p>
        </p:txBody>
      </p:sp>
      <p:sp>
        <p:nvSpPr>
          <p:cNvPr id="36" name="Bent Arrow 53"/>
          <p:cNvSpPr/>
          <p:nvPr/>
        </p:nvSpPr>
        <p:spPr>
          <a:xfrm flipH="1">
            <a:off x="2234802" y="2420098"/>
            <a:ext cx="2337198" cy="2725008"/>
          </a:xfrm>
          <a:prstGeom prst="bentArrow">
            <a:avLst>
              <a:gd name="adj1" fmla="val 8879"/>
              <a:gd name="adj2" fmla="val 9038"/>
              <a:gd name="adj3" fmla="val 15734"/>
              <a:gd name="adj4" fmla="val 19454"/>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endParaRPr>
          </a:p>
        </p:txBody>
      </p:sp>
      <p:sp>
        <p:nvSpPr>
          <p:cNvPr id="37" name="Bent Arrow 50"/>
          <p:cNvSpPr/>
          <p:nvPr/>
        </p:nvSpPr>
        <p:spPr>
          <a:xfrm>
            <a:off x="4364041" y="2801215"/>
            <a:ext cx="2073738" cy="2343891"/>
          </a:xfrm>
          <a:prstGeom prst="bentArrow">
            <a:avLst>
              <a:gd name="adj1" fmla="val 10194"/>
              <a:gd name="adj2" fmla="val 9038"/>
              <a:gd name="adj3" fmla="val 14263"/>
              <a:gd name="adj4" fmla="val 24932"/>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endParaRPr>
          </a:p>
        </p:txBody>
      </p:sp>
      <p:sp>
        <p:nvSpPr>
          <p:cNvPr id="38" name="Bent Arrow 56"/>
          <p:cNvSpPr/>
          <p:nvPr/>
        </p:nvSpPr>
        <p:spPr>
          <a:xfrm flipH="1">
            <a:off x="2790317" y="3396801"/>
            <a:ext cx="1781683" cy="1748305"/>
          </a:xfrm>
          <a:prstGeom prst="bentArrow">
            <a:avLst>
              <a:gd name="adj1" fmla="val 13458"/>
              <a:gd name="adj2" fmla="val 12349"/>
              <a:gd name="adj3" fmla="val 17061"/>
              <a:gd name="adj4" fmla="val 3006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dirty="0">
              <a:solidFill>
                <a:schemeClr val="tx1"/>
              </a:solidFill>
            </a:endParaRPr>
          </a:p>
        </p:txBody>
      </p:sp>
      <p:sp>
        <p:nvSpPr>
          <p:cNvPr id="41" name="TextBox 9"/>
          <p:cNvSpPr txBox="1"/>
          <p:nvPr/>
        </p:nvSpPr>
        <p:spPr>
          <a:xfrm>
            <a:off x="2509664" y="1244868"/>
            <a:ext cx="1700120" cy="681220"/>
          </a:xfrm>
          <a:prstGeom prst="rect">
            <a:avLst/>
          </a:prstGeom>
          <a:noFill/>
        </p:spPr>
        <p:txBody>
          <a:bodyPr wrap="square" lIns="65032" tIns="32516" rIns="65032" bIns="32516" rtlCol="0">
            <a:spAutoFit/>
          </a:bodyPr>
          <a:lstStyle/>
          <a:p>
            <a:pPr algn="ct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rPr>
              <a:t>积极开展个人自学</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10"/>
          <p:cNvSpPr txBox="1"/>
          <p:nvPr/>
        </p:nvSpPr>
        <p:spPr>
          <a:xfrm>
            <a:off x="6732240" y="1635646"/>
            <a:ext cx="1700120" cy="681220"/>
          </a:xfrm>
          <a:prstGeom prst="rect">
            <a:avLst/>
          </a:prstGeom>
          <a:noFill/>
        </p:spPr>
        <p:txBody>
          <a:bodyPr wrap="square" lIns="65032" tIns="32516" rIns="65032" bIns="32516" rtlCol="0">
            <a:spAutoFit/>
          </a:bodyPr>
          <a:lstStyle/>
          <a:p>
            <a:pPr algn="ctr"/>
            <a:r>
              <a:rPr lang="zh-CN" altLang="zh-CN" sz="2000" dirty="0">
                <a:solidFill>
                  <a:schemeClr val="tx1">
                    <a:lumMod val="75000"/>
                    <a:lumOff val="25000"/>
                  </a:schemeClr>
                </a:solidFill>
                <a:latin typeface="微软雅黑" panose="020B0503020204020204" pitchFamily="34" charset="-122"/>
                <a:ea typeface="微软雅黑" panose="020B0503020204020204" pitchFamily="34" charset="-122"/>
              </a:rPr>
              <a:t>踊跃参加集体学习</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Freeform 245"/>
          <p:cNvSpPr>
            <a:spLocks/>
          </p:cNvSpPr>
          <p:nvPr/>
        </p:nvSpPr>
        <p:spPr bwMode="auto">
          <a:xfrm>
            <a:off x="3779421" y="3852849"/>
            <a:ext cx="331594" cy="3317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AC0000"/>
          </a:solidFill>
          <a:ln w="9525">
            <a:noFill/>
            <a:round/>
            <a:headEnd/>
            <a:tailEnd/>
          </a:ln>
        </p:spPr>
        <p:txBody>
          <a:bodyPr vert="horz" wrap="square" lIns="91446" tIns="45723" rIns="91446" bIns="45723" numCol="1" anchor="t" anchorCtr="0" compatLnSpc="1">
            <a:prstTxWarp prst="textNoShape">
              <a:avLst/>
            </a:prstTxWarp>
          </a:bodyPr>
          <a:lstStyle/>
          <a:p>
            <a:endParaRPr lang="en-US" dirty="0"/>
          </a:p>
        </p:txBody>
      </p:sp>
      <p:sp>
        <p:nvSpPr>
          <p:cNvPr id="44" name="Freeform 5"/>
          <p:cNvSpPr>
            <a:spLocks noEditPoints="1"/>
          </p:cNvSpPr>
          <p:nvPr/>
        </p:nvSpPr>
        <p:spPr bwMode="auto">
          <a:xfrm>
            <a:off x="4718942" y="1247175"/>
            <a:ext cx="370350" cy="37048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990000"/>
          </a:solidFill>
          <a:ln w="9525">
            <a:noFill/>
            <a:round/>
            <a:headEnd/>
            <a:tailEnd/>
          </a:ln>
        </p:spPr>
        <p:txBody>
          <a:bodyPr vert="horz" wrap="square" lIns="91446" tIns="45723" rIns="91446" bIns="45723" numCol="1" anchor="t" anchorCtr="0" compatLnSpc="1">
            <a:prstTxWarp prst="textNoShape">
              <a:avLst/>
            </a:prstTxWarp>
          </a:bodyPr>
          <a:lstStyle/>
          <a:p>
            <a:endParaRPr lang="en-US" dirty="0"/>
          </a:p>
        </p:txBody>
      </p:sp>
      <p:sp>
        <p:nvSpPr>
          <p:cNvPr id="45" name="Freeform 217"/>
          <p:cNvSpPr>
            <a:spLocks noEditPoints="1"/>
          </p:cNvSpPr>
          <p:nvPr/>
        </p:nvSpPr>
        <p:spPr bwMode="auto">
          <a:xfrm>
            <a:off x="3830925" y="2898084"/>
            <a:ext cx="378859" cy="28424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AC0000"/>
          </a:solidFill>
          <a:ln w="9525">
            <a:noFill/>
            <a:round/>
            <a:headEnd/>
            <a:tailEnd/>
          </a:ln>
        </p:spPr>
        <p:txBody>
          <a:bodyPr vert="horz" wrap="square" lIns="91446" tIns="45723" rIns="91446" bIns="45723" numCol="1" anchor="t" anchorCtr="0" compatLnSpc="1">
            <a:prstTxWarp prst="textNoShape">
              <a:avLst/>
            </a:prstTxWarp>
          </a:bodyPr>
          <a:lstStyle/>
          <a:p>
            <a:endParaRPr lang="en-US" dirty="0"/>
          </a:p>
        </p:txBody>
      </p:sp>
      <p:sp>
        <p:nvSpPr>
          <p:cNvPr id="46" name="Freeform 216"/>
          <p:cNvSpPr>
            <a:spLocks noEditPoints="1"/>
          </p:cNvSpPr>
          <p:nvPr/>
        </p:nvSpPr>
        <p:spPr bwMode="auto">
          <a:xfrm>
            <a:off x="4731364" y="3255846"/>
            <a:ext cx="339076" cy="34150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990000"/>
          </a:solidFill>
          <a:ln w="9525">
            <a:noFill/>
            <a:round/>
            <a:headEnd/>
            <a:tailEnd/>
          </a:ln>
        </p:spPr>
        <p:txBody>
          <a:bodyPr vert="horz" wrap="square" lIns="91446" tIns="45723" rIns="91446" bIns="45723" numCol="1" anchor="t" anchorCtr="0" compatLnSpc="1">
            <a:prstTxWarp prst="textNoShape">
              <a:avLst/>
            </a:prstTxWarp>
          </a:bodyPr>
          <a:lstStyle/>
          <a:p>
            <a:endParaRPr lang="en-US" dirty="0"/>
          </a:p>
        </p:txBody>
      </p:sp>
      <p:sp>
        <p:nvSpPr>
          <p:cNvPr id="47" name="Freeform 135"/>
          <p:cNvSpPr>
            <a:spLocks noEditPoints="1"/>
          </p:cNvSpPr>
          <p:nvPr/>
        </p:nvSpPr>
        <p:spPr bwMode="auto">
          <a:xfrm>
            <a:off x="4696652" y="2212073"/>
            <a:ext cx="303344" cy="28424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AC0000"/>
          </a:solidFill>
          <a:ln w="9525">
            <a:noFill/>
            <a:round/>
            <a:headEnd/>
            <a:tailEnd/>
          </a:ln>
        </p:spPr>
        <p:txBody>
          <a:bodyPr vert="horz" wrap="square" lIns="91446" tIns="45723" rIns="91446" bIns="45723" numCol="1" anchor="t" anchorCtr="0" compatLnSpc="1">
            <a:prstTxWarp prst="textNoShape">
              <a:avLst/>
            </a:prstTxWarp>
          </a:bodyPr>
          <a:lstStyle/>
          <a:p>
            <a:endParaRPr lang="en-US" dirty="0"/>
          </a:p>
        </p:txBody>
      </p:sp>
      <p:sp>
        <p:nvSpPr>
          <p:cNvPr id="48" name="TextBox 9"/>
          <p:cNvSpPr txBox="1"/>
          <p:nvPr/>
        </p:nvSpPr>
        <p:spPr>
          <a:xfrm>
            <a:off x="467544" y="2355726"/>
            <a:ext cx="1700120" cy="681220"/>
          </a:xfrm>
          <a:prstGeom prst="rect">
            <a:avLst/>
          </a:prstGeom>
          <a:noFill/>
        </p:spPr>
        <p:txBody>
          <a:bodyPr wrap="square" lIns="65032" tIns="32516" rIns="65032" bIns="32516"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主动开展舆论宣传</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9"/>
          <p:cNvSpPr txBox="1"/>
          <p:nvPr/>
        </p:nvSpPr>
        <p:spPr>
          <a:xfrm>
            <a:off x="899592" y="3291830"/>
            <a:ext cx="1700120" cy="681220"/>
          </a:xfrm>
          <a:prstGeom prst="rect">
            <a:avLst/>
          </a:prstGeom>
          <a:noFill/>
        </p:spPr>
        <p:txBody>
          <a:bodyPr wrap="square" lIns="65032" tIns="32516" rIns="65032" bIns="32516"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坚决维护领导核心</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10"/>
          <p:cNvSpPr txBox="1"/>
          <p:nvPr/>
        </p:nvSpPr>
        <p:spPr>
          <a:xfrm>
            <a:off x="6588224" y="2715766"/>
            <a:ext cx="1700120" cy="681220"/>
          </a:xfrm>
          <a:prstGeom prst="rect">
            <a:avLst/>
          </a:prstGeom>
          <a:noFill/>
        </p:spPr>
        <p:txBody>
          <a:bodyPr wrap="square" lIns="65032" tIns="32516" rIns="65032" bIns="32516"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干好本职落实精神</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134020306"/>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300" fill="hold"/>
                                        <p:tgtEl>
                                          <p:spTgt spid="13"/>
                                        </p:tgtEl>
                                        <p:attrNameLst>
                                          <p:attrName>ppt_x</p:attrName>
                                        </p:attrNameLst>
                                      </p:cBhvr>
                                      <p:tavLst>
                                        <p:tav tm="0">
                                          <p:val>
                                            <p:strVal val="0-#ppt_w/2"/>
                                          </p:val>
                                        </p:tav>
                                        <p:tav tm="100000">
                                          <p:val>
                                            <p:strVal val="#ppt_x"/>
                                          </p:val>
                                        </p:tav>
                                      </p:tavLst>
                                    </p:anim>
                                    <p:anim calcmode="lin" valueType="num">
                                      <p:cBhvr>
                                        <p:cTn id="12" dur="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18" presetClass="entr" presetSubtype="9"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strips(upLeft)">
                                      <p:cBhvr>
                                        <p:cTn id="28" dur="700"/>
                                        <p:tgtEl>
                                          <p:spTgt spid="38"/>
                                        </p:tgtEl>
                                      </p:cBhvr>
                                    </p:animEffect>
                                  </p:childTnLst>
                                </p:cTn>
                              </p:par>
                            </p:childTnLst>
                          </p:cTn>
                        </p:par>
                        <p:par>
                          <p:cTn id="29" fill="hold">
                            <p:stCondLst>
                              <p:cond delay="2800"/>
                            </p:stCondLst>
                            <p:childTnLst>
                              <p:par>
                                <p:cTn id="30" presetID="53"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3300"/>
                            </p:stCondLst>
                            <p:childTnLst>
                              <p:par>
                                <p:cTn id="36" presetID="18" presetClass="entr" presetSubtype="3"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upRight)">
                                      <p:cBhvr>
                                        <p:cTn id="38" dur="700"/>
                                        <p:tgtEl>
                                          <p:spTgt spid="37"/>
                                        </p:tgtEl>
                                      </p:cBhvr>
                                    </p:animEffect>
                                  </p:childTnLst>
                                </p:cTn>
                              </p:par>
                            </p:childTnLst>
                          </p:cTn>
                        </p:par>
                        <p:par>
                          <p:cTn id="39" fill="hold">
                            <p:stCondLst>
                              <p:cond delay="4000"/>
                            </p:stCondLst>
                            <p:childTnLst>
                              <p:par>
                                <p:cTn id="40" presetID="53"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500"/>
                            </p:stCondLst>
                            <p:childTnLst>
                              <p:par>
                                <p:cTn id="46" presetID="18" presetClass="entr" presetSubtype="9"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strips(upLeft)">
                                      <p:cBhvr>
                                        <p:cTn id="48" dur="700"/>
                                        <p:tgtEl>
                                          <p:spTgt spid="36"/>
                                        </p:tgtEl>
                                      </p:cBhvr>
                                    </p:animEffect>
                                  </p:childTnLst>
                                </p:cTn>
                              </p:par>
                            </p:childTnLst>
                          </p:cTn>
                        </p:par>
                        <p:par>
                          <p:cTn id="49" fill="hold">
                            <p:stCondLst>
                              <p:cond delay="5200"/>
                            </p:stCondLst>
                            <p:childTnLst>
                              <p:par>
                                <p:cTn id="50" presetID="53"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childTnLst>
                          </p:cTn>
                        </p:par>
                        <p:par>
                          <p:cTn id="55" fill="hold">
                            <p:stCondLst>
                              <p:cond delay="5700"/>
                            </p:stCondLst>
                            <p:childTnLst>
                              <p:par>
                                <p:cTn id="56" presetID="18" presetClass="entr" presetSubtype="3"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strips(upRight)">
                                      <p:cBhvr>
                                        <p:cTn id="58" dur="700"/>
                                        <p:tgtEl>
                                          <p:spTgt spid="35"/>
                                        </p:tgtEl>
                                      </p:cBhvr>
                                    </p:animEffect>
                                  </p:childTnLst>
                                </p:cTn>
                              </p:par>
                            </p:childTnLst>
                          </p:cTn>
                        </p:par>
                        <p:par>
                          <p:cTn id="59" fill="hold">
                            <p:stCondLst>
                              <p:cond delay="6400"/>
                            </p:stCondLst>
                            <p:childTnLst>
                              <p:par>
                                <p:cTn id="60" presetID="53"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par>
                          <p:cTn id="65" fill="hold">
                            <p:stCondLst>
                              <p:cond delay="6900"/>
                            </p:stCondLst>
                            <p:childTnLst>
                              <p:par>
                                <p:cTn id="66" presetID="22" presetClass="entr" presetSubtype="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7400"/>
                            </p:stCondLst>
                            <p:childTnLst>
                              <p:par>
                                <p:cTn id="70" presetID="18" presetClass="entr" presetSubtype="9"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strips(upLeft)">
                                      <p:cBhvr>
                                        <p:cTn id="72" dur="800"/>
                                        <p:tgtEl>
                                          <p:spTgt spid="34"/>
                                        </p:tgtEl>
                                      </p:cBhvr>
                                    </p:animEffect>
                                  </p:childTnLst>
                                </p:cTn>
                              </p:par>
                            </p:childTnLst>
                          </p:cTn>
                        </p:par>
                        <p:par>
                          <p:cTn id="73" fill="hold">
                            <p:stCondLst>
                              <p:cond delay="8200"/>
                            </p:stCondLst>
                            <p:childTnLst>
                              <p:par>
                                <p:cTn id="74" presetID="53" presetClass="entr" presetSubtype="0"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p:cTn id="76" dur="500" fill="hold"/>
                                        <p:tgtEl>
                                          <p:spTgt spid="44"/>
                                        </p:tgtEl>
                                        <p:attrNameLst>
                                          <p:attrName>ppt_w</p:attrName>
                                        </p:attrNameLst>
                                      </p:cBhvr>
                                      <p:tavLst>
                                        <p:tav tm="0">
                                          <p:val>
                                            <p:fltVal val="0"/>
                                          </p:val>
                                        </p:tav>
                                        <p:tav tm="100000">
                                          <p:val>
                                            <p:strVal val="#ppt_w"/>
                                          </p:val>
                                        </p:tav>
                                      </p:tavLst>
                                    </p:anim>
                                    <p:anim calcmode="lin" valueType="num">
                                      <p:cBhvr>
                                        <p:cTn id="77" dur="500" fill="hold"/>
                                        <p:tgtEl>
                                          <p:spTgt spid="44"/>
                                        </p:tgtEl>
                                        <p:attrNameLst>
                                          <p:attrName>ppt_h</p:attrName>
                                        </p:attrNameLst>
                                      </p:cBhvr>
                                      <p:tavLst>
                                        <p:tav tm="0">
                                          <p:val>
                                            <p:fltVal val="0"/>
                                          </p:val>
                                        </p:tav>
                                        <p:tav tm="100000">
                                          <p:val>
                                            <p:strVal val="#ppt_h"/>
                                          </p:val>
                                        </p:tav>
                                      </p:tavLst>
                                    </p:anim>
                                    <p:animEffect transition="in" filter="fade">
                                      <p:cBhvr>
                                        <p:cTn id="78" dur="500"/>
                                        <p:tgtEl>
                                          <p:spTgt spid="44"/>
                                        </p:tgtEl>
                                      </p:cBhvr>
                                    </p:animEffect>
                                  </p:childTnLst>
                                </p:cTn>
                              </p:par>
                            </p:childTnLst>
                          </p:cTn>
                        </p:par>
                        <p:par>
                          <p:cTn id="79" fill="hold">
                            <p:stCondLst>
                              <p:cond delay="8700"/>
                            </p:stCondLst>
                            <p:childTnLst>
                              <p:par>
                                <p:cTn id="80" presetID="22" presetClass="entr" presetSubtype="2"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right)">
                                      <p:cBhvr>
                                        <p:cTn id="82" dur="500"/>
                                        <p:tgtEl>
                                          <p:spTgt spid="41"/>
                                        </p:tgtEl>
                                      </p:cBhvr>
                                    </p:animEffect>
                                  </p:childTnLst>
                                </p:cTn>
                              </p:par>
                            </p:childTnLst>
                          </p:cTn>
                        </p:par>
                        <p:par>
                          <p:cTn id="83" fill="hold">
                            <p:stCondLst>
                              <p:cond delay="9200"/>
                            </p:stCondLst>
                            <p:childTnLst>
                              <p:par>
                                <p:cTn id="84" presetID="22" presetClass="entr" presetSubtype="2"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right)">
                                      <p:cBhvr>
                                        <p:cTn id="86" dur="500"/>
                                        <p:tgtEl>
                                          <p:spTgt spid="48"/>
                                        </p:tgtEl>
                                      </p:cBhvr>
                                    </p:animEffect>
                                  </p:childTnLst>
                                </p:cTn>
                              </p:par>
                            </p:childTnLst>
                          </p:cTn>
                        </p:par>
                        <p:par>
                          <p:cTn id="87" fill="hold">
                            <p:stCondLst>
                              <p:cond delay="9700"/>
                            </p:stCondLst>
                            <p:childTnLst>
                              <p:par>
                                <p:cTn id="88" presetID="22" presetClass="entr" presetSubtype="2"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right)">
                                      <p:cBhvr>
                                        <p:cTn id="90" dur="500"/>
                                        <p:tgtEl>
                                          <p:spTgt spid="49"/>
                                        </p:tgtEl>
                                      </p:cBhvr>
                                    </p:animEffect>
                                  </p:childTnLst>
                                </p:cTn>
                              </p:par>
                            </p:childTnLst>
                          </p:cTn>
                        </p:par>
                        <p:par>
                          <p:cTn id="91" fill="hold">
                            <p:stCondLst>
                              <p:cond delay="10200"/>
                            </p:stCondLst>
                            <p:childTnLst>
                              <p:par>
                                <p:cTn id="92" presetID="22" presetClass="entr" presetSubtype="8"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34" grpId="0" animBg="1"/>
      <p:bldP spid="35" grpId="0" animBg="1"/>
      <p:bldP spid="36" grpId="0" animBg="1"/>
      <p:bldP spid="37" grpId="0" animBg="1"/>
      <p:bldP spid="38" grpId="0" animBg="1"/>
      <p:bldP spid="41" grpId="0"/>
      <p:bldP spid="42" grpId="0"/>
      <p:bldP spid="43" grpId="0" animBg="1"/>
      <p:bldP spid="44" grpId="0" animBg="1"/>
      <p:bldP spid="45" grpId="0" animBg="1"/>
      <p:bldP spid="46" grpId="0" animBg="1"/>
      <p:bldP spid="47" grpId="0" animBg="1"/>
      <p:bldP spid="48" grpId="0"/>
      <p:bldP spid="49"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000232" y="1071552"/>
            <a:ext cx="2571768" cy="543436"/>
          </a:xfrm>
          <a:prstGeom prst="rect">
            <a:avLst/>
          </a:prstGeom>
          <a:solidFill>
            <a:srgbClr val="DE0000"/>
          </a:solidFill>
          <a:effectLst/>
          <a:scene3d>
            <a:camera prst="orthographicFront"/>
            <a:lightRig rig="threePt" dir="t"/>
          </a:scene3d>
          <a:sp3d prstMaterial="metal">
            <a:contourClr>
              <a:schemeClr val="bg1"/>
            </a:contourClr>
          </a:sp3d>
        </p:spPr>
        <p:txBody>
          <a:bodyPr wrap="square" lIns="80979" tIns="40490" rIns="80979" bIns="40490" rtlCol="0">
            <a:spAutoFit/>
          </a:bodyPr>
          <a:lstStyle/>
          <a:p>
            <a:pPr algn="ctr">
              <a:lnSpc>
                <a:spcPct val="150000"/>
              </a:lnSpc>
            </a:pPr>
            <a:r>
              <a:rPr lang="zh-CN" altLang="en-US" sz="2000" b="1" dirty="0" smtClean="0">
                <a:solidFill>
                  <a:schemeClr val="bg1"/>
                </a:solidFill>
                <a:latin typeface="宋体" panose="02010600030101010101" pitchFamily="2" charset="-122"/>
                <a:ea typeface="宋体" panose="02010600030101010101" pitchFamily="2" charset="-122"/>
              </a:rPr>
              <a:t>积极开展个人自学</a:t>
            </a:r>
            <a:endParaRPr lang="en-US" sz="2000" b="1" dirty="0">
              <a:solidFill>
                <a:schemeClr val="bg1"/>
              </a:solidFill>
              <a:latin typeface="宋体" panose="02010600030101010101" pitchFamily="2" charset="-122"/>
              <a:ea typeface="宋体" panose="02010600030101010101" pitchFamily="2" charset="-122"/>
            </a:endParaRPr>
          </a:p>
        </p:txBody>
      </p:sp>
      <p:sp>
        <p:nvSpPr>
          <p:cNvPr id="48" name="文本1"/>
          <p:cNvSpPr>
            <a:spLocks noChangeArrowheads="1"/>
          </p:cNvSpPr>
          <p:nvPr/>
        </p:nvSpPr>
        <p:spPr bwMode="gray">
          <a:xfrm>
            <a:off x="176387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一</a:t>
            </a:r>
            <a:r>
              <a:rPr lang="zh-CN" altLang="en-US" sz="1500" b="0" dirty="0">
                <a:latin typeface="楷体" pitchFamily="49" charset="-122"/>
                <a:ea typeface="楷体" pitchFamily="49" charset="-122"/>
              </a:rPr>
              <a:t>是要开展读写学习，根据学习要求，制定自学计划，每月学习一个</a:t>
            </a:r>
            <a:r>
              <a:rPr lang="en-US" altLang="zh-CN" sz="1500" b="0" dirty="0">
                <a:latin typeface="楷体" pitchFamily="49" charset="-122"/>
                <a:ea typeface="楷体" pitchFamily="49" charset="-122"/>
              </a:rPr>
              <a:t>7.26</a:t>
            </a:r>
            <a:r>
              <a:rPr lang="zh-CN" altLang="en-US" sz="1500" b="0" dirty="0">
                <a:latin typeface="楷体" pitchFamily="49" charset="-122"/>
                <a:ea typeface="楷体" pitchFamily="49" charset="-122"/>
              </a:rPr>
              <a:t>讲话主题，阅读讲话原文及报纸评论员文章和专家解读文章，并做好学习笔</a:t>
            </a:r>
            <a:r>
              <a:rPr lang="zh-CN" altLang="en-US" sz="1500" b="0" dirty="0" smtClean="0">
                <a:latin typeface="楷体" pitchFamily="49" charset="-122"/>
                <a:ea typeface="楷体" pitchFamily="49" charset="-122"/>
              </a:rPr>
              <a:t>记。</a:t>
            </a:r>
            <a:endParaRPr lang="zh-CN" altLang="zh-CN" sz="1500" b="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文本1"/>
          <p:cNvSpPr>
            <a:spLocks noChangeArrowheads="1"/>
          </p:cNvSpPr>
          <p:nvPr/>
        </p:nvSpPr>
        <p:spPr bwMode="gray">
          <a:xfrm>
            <a:off x="413112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二</a:t>
            </a:r>
            <a:r>
              <a:rPr lang="zh-CN" altLang="en-US" sz="1500" b="0" dirty="0">
                <a:latin typeface="楷体" pitchFamily="49" charset="-122"/>
                <a:ea typeface="楷体" pitchFamily="49" charset="-122"/>
              </a:rPr>
              <a:t>是要开展视频学习，通过人民网、新华网等网站，自觉跟踪学习最新专家解读讲座和专题片，深化讲话精神理</a:t>
            </a:r>
            <a:r>
              <a:rPr lang="zh-CN" altLang="en-US" sz="1500" b="0" dirty="0" smtClean="0">
                <a:latin typeface="楷体" pitchFamily="49" charset="-122"/>
                <a:ea typeface="楷体" pitchFamily="49" charset="-122"/>
              </a:rPr>
              <a:t>解。</a:t>
            </a:r>
            <a:endParaRPr lang="zh-CN" altLang="zh-CN" sz="1500" b="0" dirty="0">
              <a:latin typeface="楷体" pitchFamily="49" charset="-122"/>
              <a:ea typeface="楷体" pitchFamily="49" charset="-122"/>
            </a:endParaRPr>
          </a:p>
        </p:txBody>
      </p:sp>
      <p:sp>
        <p:nvSpPr>
          <p:cNvPr id="19" name="文本1"/>
          <p:cNvSpPr>
            <a:spLocks noChangeArrowheads="1"/>
          </p:cNvSpPr>
          <p:nvPr/>
        </p:nvSpPr>
        <p:spPr bwMode="gray">
          <a:xfrm>
            <a:off x="6508623"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三</a:t>
            </a:r>
            <a:r>
              <a:rPr lang="zh-CN" altLang="en-US" sz="1500" b="0" dirty="0">
                <a:latin typeface="楷体" pitchFamily="49" charset="-122"/>
                <a:ea typeface="楷体" pitchFamily="49" charset="-122"/>
              </a:rPr>
              <a:t>是要撰写心得随笔。十九大前，定期撰写读书随笔、理论文章、心得体会，以写作形式深化认识。</a:t>
            </a:r>
            <a:endParaRPr lang="zh-CN" altLang="zh-CN" sz="1500" b="0" dirty="0">
              <a:latin typeface="楷体" pitchFamily="49" charset="-122"/>
              <a:ea typeface="楷体" pitchFamily="49" charset="-122"/>
            </a:endParaRPr>
          </a:p>
        </p:txBody>
      </p:sp>
    </p:spTree>
    <p:extLst>
      <p:ext uri="{BB962C8B-B14F-4D97-AF65-F5344CB8AC3E}">
        <p14:creationId xmlns="" xmlns:p14="http://schemas.microsoft.com/office/powerpoint/2010/main" val="495356632"/>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animBg="1"/>
      <p:bldP spid="48" grpId="0" animBg="1"/>
      <p:bldP spid="1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000232" y="1071552"/>
            <a:ext cx="2715784" cy="543436"/>
          </a:xfrm>
          <a:prstGeom prst="rect">
            <a:avLst/>
          </a:prstGeom>
          <a:solidFill>
            <a:srgbClr val="DE0000"/>
          </a:solidFill>
          <a:effectLst/>
          <a:scene3d>
            <a:camera prst="orthographicFront"/>
            <a:lightRig rig="threePt" dir="t"/>
          </a:scene3d>
          <a:sp3d prstMaterial="metal">
            <a:contourClr>
              <a:schemeClr val="bg1"/>
            </a:contourClr>
          </a:sp3d>
        </p:spPr>
        <p:txBody>
          <a:bodyPr wrap="square" lIns="80979" tIns="40490" rIns="80979" bIns="40490" rtlCol="0">
            <a:spAutoFit/>
          </a:bodyPr>
          <a:lstStyle/>
          <a:p>
            <a:pPr algn="ctr">
              <a:lnSpc>
                <a:spcPct val="150000"/>
              </a:lnSpc>
            </a:pPr>
            <a:r>
              <a:rPr lang="zh-CN" altLang="en-US" sz="2000" dirty="0">
                <a:solidFill>
                  <a:schemeClr val="bg1"/>
                </a:solidFill>
                <a:latin typeface="宋体" panose="02010600030101010101" pitchFamily="2" charset="-122"/>
                <a:ea typeface="宋体" panose="02010600030101010101" pitchFamily="2" charset="-122"/>
              </a:rPr>
              <a:t>踊跃参加集体学习</a:t>
            </a:r>
            <a:endParaRPr lang="en-US" sz="2000" dirty="0">
              <a:solidFill>
                <a:schemeClr val="bg1"/>
              </a:solidFill>
              <a:latin typeface="宋体" panose="02010600030101010101" pitchFamily="2" charset="-122"/>
              <a:ea typeface="宋体" panose="02010600030101010101" pitchFamily="2" charset="-122"/>
            </a:endParaRPr>
          </a:p>
        </p:txBody>
      </p:sp>
      <p:sp>
        <p:nvSpPr>
          <p:cNvPr id="48" name="文本1"/>
          <p:cNvSpPr>
            <a:spLocks noChangeArrowheads="1"/>
          </p:cNvSpPr>
          <p:nvPr/>
        </p:nvSpPr>
        <p:spPr bwMode="gray">
          <a:xfrm>
            <a:off x="176387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一</a:t>
            </a:r>
            <a:r>
              <a:rPr lang="zh-CN" altLang="en-US" sz="1500" b="0" dirty="0">
                <a:latin typeface="楷体" pitchFamily="49" charset="-122"/>
                <a:ea typeface="楷体" pitchFamily="49" charset="-122"/>
              </a:rPr>
              <a:t>是定期参加读书学习，采取多人分段领读，众人倾听记录，最后畅谈感想体会形式读原文、学解读、悟精神，打好学习基</a:t>
            </a:r>
            <a:r>
              <a:rPr lang="zh-CN" altLang="en-US" sz="1500" b="0" dirty="0" smtClean="0">
                <a:latin typeface="楷体" pitchFamily="49" charset="-122"/>
                <a:ea typeface="楷体" pitchFamily="49" charset="-122"/>
              </a:rPr>
              <a:t>础。</a:t>
            </a:r>
            <a:endParaRPr lang="zh-CN" altLang="zh-CN" sz="1500" b="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文本1"/>
          <p:cNvSpPr>
            <a:spLocks noChangeArrowheads="1"/>
          </p:cNvSpPr>
          <p:nvPr/>
        </p:nvSpPr>
        <p:spPr bwMode="gray">
          <a:xfrm>
            <a:off x="413112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二</a:t>
            </a:r>
            <a:r>
              <a:rPr lang="zh-CN" altLang="en-US" sz="1500" b="0" dirty="0">
                <a:latin typeface="楷体" pitchFamily="49" charset="-122"/>
                <a:ea typeface="楷体" pitchFamily="49" charset="-122"/>
              </a:rPr>
              <a:t>是主动观看视频专题片，对建军</a:t>
            </a:r>
            <a:r>
              <a:rPr lang="en-US" altLang="zh-CN" sz="1500" b="0" dirty="0">
                <a:latin typeface="楷体" pitchFamily="49" charset="-122"/>
                <a:ea typeface="楷体" pitchFamily="49" charset="-122"/>
              </a:rPr>
              <a:t>90</a:t>
            </a:r>
            <a:r>
              <a:rPr lang="zh-CN" altLang="en-US" sz="1500" b="0" dirty="0">
                <a:latin typeface="楷体" pitchFamily="49" charset="-122"/>
                <a:ea typeface="楷体" pitchFamily="49" charset="-122"/>
              </a:rPr>
              <a:t>周年阅兵讲话、建军</a:t>
            </a:r>
            <a:r>
              <a:rPr lang="en-US" altLang="zh-CN" sz="1500" b="0" dirty="0">
                <a:latin typeface="楷体" pitchFamily="49" charset="-122"/>
                <a:ea typeface="楷体" pitchFamily="49" charset="-122"/>
              </a:rPr>
              <a:t>90</a:t>
            </a:r>
            <a:r>
              <a:rPr lang="zh-CN" altLang="en-US" sz="1500" b="0" dirty="0">
                <a:latin typeface="楷体" pitchFamily="49" charset="-122"/>
                <a:ea typeface="楷体" pitchFamily="49" charset="-122"/>
              </a:rPr>
              <a:t>周年八一讲话等视频进行重点收看，并定期观看中国特色社会主义理论体系、砥砺奋进五年等主题讲座，提高直观感</a:t>
            </a:r>
            <a:r>
              <a:rPr lang="zh-CN" altLang="en-US" sz="1500" b="0" dirty="0" smtClean="0">
                <a:latin typeface="楷体" pitchFamily="49" charset="-122"/>
                <a:ea typeface="楷体" pitchFamily="49" charset="-122"/>
              </a:rPr>
              <a:t>受。</a:t>
            </a:r>
            <a:endParaRPr lang="zh-CN" altLang="zh-CN" sz="1500" b="0" dirty="0">
              <a:latin typeface="楷体" pitchFamily="49" charset="-122"/>
              <a:ea typeface="楷体" pitchFamily="49" charset="-122"/>
            </a:endParaRPr>
          </a:p>
        </p:txBody>
      </p:sp>
      <p:sp>
        <p:nvSpPr>
          <p:cNvPr id="19" name="文本1"/>
          <p:cNvSpPr>
            <a:spLocks noChangeArrowheads="1"/>
          </p:cNvSpPr>
          <p:nvPr/>
        </p:nvSpPr>
        <p:spPr bwMode="gray">
          <a:xfrm>
            <a:off x="6508623"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三</a:t>
            </a:r>
            <a:r>
              <a:rPr lang="zh-CN" altLang="en-US" sz="1500" b="0" dirty="0">
                <a:latin typeface="楷体" pitchFamily="49" charset="-122"/>
                <a:ea typeface="楷体" pitchFamily="49" charset="-122"/>
              </a:rPr>
              <a:t>是组织宣讲报告会，引导党员成立流动宣传队、支部书记宣讲团，围绕讲话精髓进行巡回宣讲，组织专场报告会，在授课中提升认知。</a:t>
            </a:r>
            <a:endParaRPr lang="zh-CN" altLang="zh-CN" sz="1500" b="0" dirty="0">
              <a:latin typeface="楷体" pitchFamily="49" charset="-122"/>
              <a:ea typeface="楷体" pitchFamily="49" charset="-122"/>
            </a:endParaRPr>
          </a:p>
        </p:txBody>
      </p:sp>
    </p:spTree>
    <p:extLst>
      <p:ext uri="{BB962C8B-B14F-4D97-AF65-F5344CB8AC3E}">
        <p14:creationId xmlns="" xmlns:p14="http://schemas.microsoft.com/office/powerpoint/2010/main" val="778321056"/>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animBg="1"/>
      <p:bldP spid="48" grpId="0" animBg="1"/>
      <p:bldP spid="1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000232" y="1071552"/>
            <a:ext cx="2715784" cy="564094"/>
          </a:xfrm>
          <a:prstGeom prst="rect">
            <a:avLst/>
          </a:prstGeom>
          <a:solidFill>
            <a:srgbClr val="DE0000"/>
          </a:solidFill>
          <a:effectLst/>
          <a:scene3d>
            <a:camera prst="orthographicFront"/>
            <a:lightRig rig="threePt" dir="t"/>
          </a:scene3d>
          <a:sp3d prstMaterial="metal">
            <a:contourClr>
              <a:schemeClr val="bg1"/>
            </a:contourClr>
          </a:sp3d>
        </p:spPr>
        <p:txBody>
          <a:bodyPr wrap="square" lIns="80979" tIns="40490" rIns="80979" bIns="40490" rtlCol="0">
            <a:spAutoFit/>
          </a:bodyPr>
          <a:lstStyle/>
          <a:p>
            <a:pPr algn="ctr">
              <a:lnSpc>
                <a:spcPct val="150000"/>
              </a:lnSpc>
            </a:pPr>
            <a:r>
              <a:rPr lang="zh-CN" altLang="en-US" sz="2000" dirty="0">
                <a:solidFill>
                  <a:schemeClr val="bg1"/>
                </a:solidFill>
                <a:latin typeface="宋体" panose="02010600030101010101" pitchFamily="2" charset="-122"/>
                <a:ea typeface="宋体" panose="02010600030101010101" pitchFamily="2" charset="-122"/>
              </a:rPr>
              <a:t>主动开展舆论宣传</a:t>
            </a:r>
            <a:endParaRPr lang="en-US" sz="2000" dirty="0">
              <a:solidFill>
                <a:schemeClr val="bg1"/>
              </a:solidFill>
              <a:latin typeface="宋体" panose="02010600030101010101" pitchFamily="2" charset="-122"/>
              <a:ea typeface="宋体" panose="02010600030101010101" pitchFamily="2" charset="-122"/>
            </a:endParaRPr>
          </a:p>
        </p:txBody>
      </p:sp>
      <p:sp>
        <p:nvSpPr>
          <p:cNvPr id="48" name="文本1"/>
          <p:cNvSpPr>
            <a:spLocks noChangeArrowheads="1"/>
          </p:cNvSpPr>
          <p:nvPr/>
        </p:nvSpPr>
        <p:spPr bwMode="gray">
          <a:xfrm>
            <a:off x="176387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b="0" dirty="0" smtClean="0">
                <a:latin typeface="楷体" pitchFamily="49" charset="-122"/>
                <a:ea typeface="楷体" pitchFamily="49" charset="-122"/>
              </a:rPr>
              <a:t>    一是开展理论宣传，在单位网站，特别是农村公示栏、文明橱窗等开设专栏，撰写理论解读问答、致群众的一封信、讲话精神公民须知等，以通俗形式传达讲话精神。</a:t>
            </a:r>
            <a:endParaRPr lang="zh-CN" altLang="zh-CN" sz="1400" b="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文本1"/>
          <p:cNvSpPr>
            <a:spLocks noChangeArrowheads="1"/>
          </p:cNvSpPr>
          <p:nvPr/>
        </p:nvSpPr>
        <p:spPr bwMode="gray">
          <a:xfrm>
            <a:off x="413112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00" b="0" dirty="0" smtClean="0">
                <a:latin typeface="楷体" pitchFamily="49" charset="-122"/>
                <a:ea typeface="楷体" pitchFamily="49" charset="-122"/>
              </a:rPr>
              <a:t>    二是开展精神文明宣传，结合四德工程、最美家庭评选等工作，实施典型引路工程，大力宣传先进人物对讲话精神的认识理解和贯彻行动，以典型人物典型事例为基石，架起群众与党组织的衔接桥梁。</a:t>
            </a:r>
            <a:endParaRPr lang="zh-CN" altLang="zh-CN" sz="1300" b="0" dirty="0">
              <a:latin typeface="楷体" pitchFamily="49" charset="-122"/>
              <a:ea typeface="楷体" pitchFamily="49" charset="-122"/>
            </a:endParaRPr>
          </a:p>
        </p:txBody>
      </p:sp>
      <p:sp>
        <p:nvSpPr>
          <p:cNvPr id="19" name="文本1"/>
          <p:cNvSpPr>
            <a:spLocks noChangeArrowheads="1"/>
          </p:cNvSpPr>
          <p:nvPr/>
        </p:nvSpPr>
        <p:spPr bwMode="gray">
          <a:xfrm>
            <a:off x="6508623"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b="0" dirty="0" smtClean="0">
                <a:latin typeface="楷体" pitchFamily="49" charset="-122"/>
                <a:ea typeface="楷体" pitchFamily="49" charset="-122"/>
              </a:rPr>
              <a:t>    三是下基层讲党课，发挥一线干部贴近群众优势，采取微党课、现身说法、讲贯彻精神事例等方式，以群众喜闻乐见形式宣传讲话精神，提高群众对十九大的关注度和期望值。</a:t>
            </a:r>
            <a:endParaRPr lang="zh-CN" altLang="zh-CN" sz="1400" b="0" dirty="0">
              <a:latin typeface="楷体" pitchFamily="49" charset="-122"/>
              <a:ea typeface="楷体" pitchFamily="49" charset="-122"/>
            </a:endParaRPr>
          </a:p>
        </p:txBody>
      </p:sp>
    </p:spTree>
    <p:extLst>
      <p:ext uri="{BB962C8B-B14F-4D97-AF65-F5344CB8AC3E}">
        <p14:creationId xmlns="" xmlns:p14="http://schemas.microsoft.com/office/powerpoint/2010/main" val="1401360128"/>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animBg="1"/>
      <p:bldP spid="48" grpId="0" animBg="1"/>
      <p:bldP spid="13"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000232" y="1071552"/>
            <a:ext cx="2787792" cy="543436"/>
          </a:xfrm>
          <a:prstGeom prst="rect">
            <a:avLst/>
          </a:prstGeom>
          <a:solidFill>
            <a:srgbClr val="DE0000"/>
          </a:solidFill>
          <a:effectLst/>
          <a:scene3d>
            <a:camera prst="orthographicFront"/>
            <a:lightRig rig="threePt" dir="t"/>
          </a:scene3d>
          <a:sp3d prstMaterial="metal">
            <a:contourClr>
              <a:schemeClr val="bg1"/>
            </a:contourClr>
          </a:sp3d>
        </p:spPr>
        <p:txBody>
          <a:bodyPr wrap="square" lIns="80979" tIns="40490" rIns="80979" bIns="40490" rtlCol="0">
            <a:spAutoFit/>
          </a:bodyPr>
          <a:lstStyle/>
          <a:p>
            <a:pPr algn="ctr">
              <a:lnSpc>
                <a:spcPct val="150000"/>
              </a:lnSpc>
            </a:pPr>
            <a:r>
              <a:rPr lang="zh-CN" altLang="en-US" sz="2000" dirty="0">
                <a:solidFill>
                  <a:schemeClr val="bg1"/>
                </a:solidFill>
                <a:latin typeface="宋体" panose="02010600030101010101" pitchFamily="2" charset="-122"/>
                <a:ea typeface="宋体" panose="02010600030101010101" pitchFamily="2" charset="-122"/>
              </a:rPr>
              <a:t>坚决维护领导核心</a:t>
            </a:r>
            <a:endParaRPr lang="en-US" sz="2000" dirty="0">
              <a:solidFill>
                <a:schemeClr val="bg1"/>
              </a:solidFill>
              <a:latin typeface="宋体" panose="02010600030101010101" pitchFamily="2" charset="-122"/>
              <a:ea typeface="宋体" panose="02010600030101010101" pitchFamily="2" charset="-122"/>
            </a:endParaRPr>
          </a:p>
        </p:txBody>
      </p:sp>
      <p:sp>
        <p:nvSpPr>
          <p:cNvPr id="48" name="文本1"/>
          <p:cNvSpPr>
            <a:spLocks noChangeArrowheads="1"/>
          </p:cNvSpPr>
          <p:nvPr/>
        </p:nvSpPr>
        <p:spPr bwMode="gray">
          <a:xfrm>
            <a:off x="176387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b="0" dirty="0" smtClean="0">
                <a:latin typeface="楷体" pitchFamily="49" charset="-122"/>
                <a:ea typeface="楷体" pitchFamily="49" charset="-122"/>
              </a:rPr>
              <a:t>    </a:t>
            </a:r>
            <a:r>
              <a:rPr lang="zh-CN" altLang="en-US" sz="1300" b="0" dirty="0" smtClean="0">
                <a:latin typeface="楷体" pitchFamily="49" charset="-122"/>
                <a:ea typeface="楷体" pitchFamily="49" charset="-122"/>
              </a:rPr>
              <a:t>一</a:t>
            </a:r>
            <a:r>
              <a:rPr lang="zh-CN" altLang="en-US" sz="1300" b="0" dirty="0">
                <a:latin typeface="楷体" pitchFamily="49" charset="-122"/>
                <a:ea typeface="楷体" pitchFamily="49" charset="-122"/>
              </a:rPr>
              <a:t>是思想上紧跟“核心”，牢固树立四个意识，坚定不移维护以习近平同志为核心的党中央权威和党中央集中统一领导，始终在思想上政治上行动上同以习近平同志为核心的党中央保持高度一</a:t>
            </a:r>
            <a:r>
              <a:rPr lang="zh-CN" altLang="en-US" sz="1300" b="0" dirty="0" smtClean="0">
                <a:latin typeface="楷体" pitchFamily="49" charset="-122"/>
                <a:ea typeface="楷体" pitchFamily="49" charset="-122"/>
              </a:rPr>
              <a:t>致。</a:t>
            </a:r>
            <a:endParaRPr lang="zh-CN" altLang="zh-CN" sz="1300" b="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文本1"/>
          <p:cNvSpPr>
            <a:spLocks noChangeArrowheads="1"/>
          </p:cNvSpPr>
          <p:nvPr/>
        </p:nvSpPr>
        <p:spPr bwMode="gray">
          <a:xfrm>
            <a:off x="413112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00" b="0" dirty="0" smtClean="0">
                <a:latin typeface="楷体" pitchFamily="49" charset="-122"/>
                <a:ea typeface="楷体" pitchFamily="49" charset="-122"/>
              </a:rPr>
              <a:t>    二</a:t>
            </a:r>
            <a:r>
              <a:rPr lang="zh-CN" altLang="en-US" sz="1300" b="0" dirty="0">
                <a:latin typeface="楷体" pitchFamily="49" charset="-122"/>
                <a:ea typeface="楷体" pitchFamily="49" charset="-122"/>
              </a:rPr>
              <a:t>是政治上聚焦“核心”，坚定不移贯彻执行党的基本路线，毫不动摇坚持党的领导，坚持中国特色社会主义道路、中国特色社会主义理论体系、中国特色社会主义制度，头脑清醒、立场坚定，切实做到对党忠诚、为党尽</a:t>
            </a:r>
            <a:r>
              <a:rPr lang="zh-CN" altLang="en-US" sz="1300" b="0" dirty="0" smtClean="0">
                <a:latin typeface="楷体" pitchFamily="49" charset="-122"/>
                <a:ea typeface="楷体" pitchFamily="49" charset="-122"/>
              </a:rPr>
              <a:t>责。</a:t>
            </a:r>
            <a:endParaRPr lang="zh-CN" altLang="zh-CN" sz="1300" b="0" dirty="0">
              <a:latin typeface="楷体" pitchFamily="49" charset="-122"/>
              <a:ea typeface="楷体" pitchFamily="49" charset="-122"/>
            </a:endParaRPr>
          </a:p>
        </p:txBody>
      </p:sp>
      <p:sp>
        <p:nvSpPr>
          <p:cNvPr id="19" name="文本1"/>
          <p:cNvSpPr>
            <a:spLocks noChangeArrowheads="1"/>
          </p:cNvSpPr>
          <p:nvPr/>
        </p:nvSpPr>
        <p:spPr bwMode="gray">
          <a:xfrm>
            <a:off x="6508623"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b="0" dirty="0" smtClean="0">
                <a:latin typeface="楷体" pitchFamily="49" charset="-122"/>
                <a:ea typeface="楷体" pitchFamily="49" charset="-122"/>
              </a:rPr>
              <a:t>    三</a:t>
            </a:r>
            <a:r>
              <a:rPr lang="zh-CN" altLang="en-US" sz="1500" b="0" dirty="0">
                <a:latin typeface="楷体" pitchFamily="49" charset="-122"/>
                <a:ea typeface="楷体" pitchFamily="49" charset="-122"/>
              </a:rPr>
              <a:t>是实践上彰显“核心”，坚定不移贯彻落实党中央决策部署，加强制度建设、狠抓工作落实，确保党中央各项决策部署在基层落地生根、开花结果。</a:t>
            </a:r>
            <a:endParaRPr lang="zh-CN" altLang="zh-CN" sz="1500" b="0" dirty="0">
              <a:latin typeface="楷体" pitchFamily="49" charset="-122"/>
              <a:ea typeface="楷体" pitchFamily="49" charset="-122"/>
            </a:endParaRPr>
          </a:p>
        </p:txBody>
      </p:sp>
    </p:spTree>
    <p:extLst>
      <p:ext uri="{BB962C8B-B14F-4D97-AF65-F5344CB8AC3E}">
        <p14:creationId xmlns="" xmlns:p14="http://schemas.microsoft.com/office/powerpoint/2010/main" val="3624096731"/>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animBg="1"/>
      <p:bldP spid="48" grpId="0" animBg="1"/>
      <p:bldP spid="13"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掌握讲话精神的学习方法</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000232" y="1071552"/>
            <a:ext cx="2859800" cy="543436"/>
          </a:xfrm>
          <a:prstGeom prst="rect">
            <a:avLst/>
          </a:prstGeom>
          <a:solidFill>
            <a:srgbClr val="DE0000"/>
          </a:solidFill>
          <a:effectLst/>
          <a:scene3d>
            <a:camera prst="orthographicFront"/>
            <a:lightRig rig="threePt" dir="t"/>
          </a:scene3d>
          <a:sp3d prstMaterial="metal">
            <a:contourClr>
              <a:schemeClr val="bg1"/>
            </a:contourClr>
          </a:sp3d>
        </p:spPr>
        <p:txBody>
          <a:bodyPr wrap="square" lIns="80979" tIns="40490" rIns="80979" bIns="40490" rtlCol="0">
            <a:spAutoFit/>
          </a:bodyPr>
          <a:lstStyle/>
          <a:p>
            <a:pPr algn="ctr">
              <a:lnSpc>
                <a:spcPct val="150000"/>
              </a:lnSpc>
            </a:pPr>
            <a:r>
              <a:rPr lang="zh-CN" altLang="en-US" sz="2000" dirty="0">
                <a:solidFill>
                  <a:schemeClr val="bg1"/>
                </a:solidFill>
                <a:latin typeface="宋体" panose="02010600030101010101" pitchFamily="2" charset="-122"/>
                <a:ea typeface="宋体" panose="02010600030101010101" pitchFamily="2" charset="-122"/>
              </a:rPr>
              <a:t>干好本职落实精神</a:t>
            </a:r>
            <a:endParaRPr lang="en-US" sz="2000" dirty="0">
              <a:solidFill>
                <a:schemeClr val="bg1"/>
              </a:solidFill>
              <a:latin typeface="宋体" panose="02010600030101010101" pitchFamily="2" charset="-122"/>
              <a:ea typeface="宋体" panose="02010600030101010101" pitchFamily="2" charset="-122"/>
            </a:endParaRPr>
          </a:p>
        </p:txBody>
      </p:sp>
      <p:sp>
        <p:nvSpPr>
          <p:cNvPr id="48" name="文本1"/>
          <p:cNvSpPr>
            <a:spLocks noChangeArrowheads="1"/>
          </p:cNvSpPr>
          <p:nvPr/>
        </p:nvSpPr>
        <p:spPr bwMode="gray">
          <a:xfrm>
            <a:off x="176387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00" b="0" dirty="0" smtClean="0">
                <a:latin typeface="楷体" pitchFamily="49" charset="-122"/>
                <a:ea typeface="楷体" pitchFamily="49" charset="-122"/>
              </a:rPr>
              <a:t>    一</a:t>
            </a:r>
            <a:r>
              <a:rPr lang="zh-CN" altLang="en-US" sz="1300" b="0" dirty="0">
                <a:latin typeface="楷体" pitchFamily="49" charset="-122"/>
                <a:ea typeface="楷体" pitchFamily="49" charset="-122"/>
              </a:rPr>
              <a:t>是以讲话精神为标杆尺子，开展对标讲话查问题、正三观、补短板活动，从理论到实践、从思想到行动、从接待群众到为民办事反复对照讲话正衣冠、照镜子，积极整改偏差与不足，让群众看到讲话精神的伟大力</a:t>
            </a:r>
            <a:r>
              <a:rPr lang="zh-CN" altLang="en-US" sz="1300" b="0" dirty="0" smtClean="0">
                <a:latin typeface="楷体" pitchFamily="49" charset="-122"/>
                <a:ea typeface="楷体" pitchFamily="49" charset="-122"/>
              </a:rPr>
              <a:t>量。</a:t>
            </a:r>
            <a:endParaRPr lang="zh-CN" altLang="zh-CN" sz="1300" b="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文本1"/>
          <p:cNvSpPr>
            <a:spLocks noChangeArrowheads="1"/>
          </p:cNvSpPr>
          <p:nvPr/>
        </p:nvSpPr>
        <p:spPr bwMode="gray">
          <a:xfrm>
            <a:off x="4131129"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b="0" dirty="0" smtClean="0">
                <a:latin typeface="楷体" pitchFamily="49" charset="-122"/>
                <a:ea typeface="楷体" pitchFamily="49" charset="-122"/>
              </a:rPr>
              <a:t>    二</a:t>
            </a:r>
            <a:r>
              <a:rPr lang="zh-CN" altLang="en-US" sz="1400" b="0" dirty="0">
                <a:latin typeface="楷体" pitchFamily="49" charset="-122"/>
                <a:ea typeface="楷体" pitchFamily="49" charset="-122"/>
              </a:rPr>
              <a:t>是以讲话精神为服务指南，积极落实党员设岗定责和承诺践诺活动，开展“三亮三评三比”活动，尽可能为群众提供更好的教育、医疗、环境等，更好满足群众“八个方面需要</a:t>
            </a:r>
            <a:r>
              <a:rPr lang="zh-CN" altLang="en-US" sz="1400" b="0" dirty="0" smtClean="0">
                <a:latin typeface="楷体" pitchFamily="49" charset="-122"/>
                <a:ea typeface="楷体" pitchFamily="49" charset="-122"/>
              </a:rPr>
              <a:t>”。</a:t>
            </a:r>
            <a:endParaRPr lang="zh-CN" altLang="zh-CN" sz="1400" b="0" dirty="0">
              <a:latin typeface="楷体" pitchFamily="49" charset="-122"/>
              <a:ea typeface="楷体" pitchFamily="49" charset="-122"/>
            </a:endParaRPr>
          </a:p>
        </p:txBody>
      </p:sp>
      <p:sp>
        <p:nvSpPr>
          <p:cNvPr id="19" name="文本1"/>
          <p:cNvSpPr>
            <a:spLocks noChangeArrowheads="1"/>
          </p:cNvSpPr>
          <p:nvPr/>
        </p:nvSpPr>
        <p:spPr bwMode="gray">
          <a:xfrm>
            <a:off x="6508623" y="1857370"/>
            <a:ext cx="2068282" cy="2500330"/>
          </a:xfrm>
          <a:prstGeom prst="roundRect">
            <a:avLst>
              <a:gd name="adj" fmla="val 11923"/>
            </a:avLst>
          </a:prstGeom>
          <a:gradFill>
            <a:gsLst>
              <a:gs pos="33000">
                <a:srgbClr val="F9F9F9"/>
              </a:gs>
              <a:gs pos="100000">
                <a:srgbClr val="D7D7D7"/>
              </a:gs>
            </a:gsLst>
            <a:lin ang="5400000" scaled="0"/>
          </a:gradFill>
          <a:ln w="6350" algn="ctr">
            <a:solidFill>
              <a:srgbClr val="C00000"/>
            </a:solidFill>
            <a:prstDash val="dashDot"/>
            <a:round/>
            <a:headEnd/>
            <a:tailEnd/>
          </a:ln>
          <a:effectLst>
            <a:outerShdw blurRad="50800" dist="38100" dir="2700000" algn="tl" rotWithShape="0">
              <a:prstClr val="black">
                <a:alpha val="40000"/>
              </a:prstClr>
            </a:outerShdw>
          </a:effectLs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00" b="0" dirty="0" smtClean="0">
                <a:latin typeface="楷体" pitchFamily="49" charset="-122"/>
                <a:ea typeface="楷体" pitchFamily="49" charset="-122"/>
              </a:rPr>
              <a:t>    三</a:t>
            </a:r>
            <a:r>
              <a:rPr lang="zh-CN" altLang="en-US" sz="1300" b="0" dirty="0">
                <a:latin typeface="楷体" pitchFamily="49" charset="-122"/>
                <a:ea typeface="楷体" pitchFamily="49" charset="-122"/>
              </a:rPr>
              <a:t>是以讲话精神为冲锋号角，积极回应群众过上更好生活的新期待，全力</a:t>
            </a:r>
            <a:r>
              <a:rPr lang="zh-CN" altLang="en-US" sz="1300" b="0" dirty="0" smtClean="0">
                <a:latin typeface="楷体" pitchFamily="49" charset="-122"/>
                <a:ea typeface="楷体" pitchFamily="49" charset="-122"/>
              </a:rPr>
              <a:t>做好为</a:t>
            </a:r>
            <a:r>
              <a:rPr lang="zh-CN" altLang="en-US" sz="1300" b="0" dirty="0">
                <a:latin typeface="楷体" pitchFamily="49" charset="-122"/>
                <a:ea typeface="楷体" pitchFamily="49" charset="-122"/>
              </a:rPr>
              <a:t>民服务、行政审批、招商引资、项目建设、美丽乡村等重点工作，在保障和改善民生中持续增进群众福祉。</a:t>
            </a:r>
            <a:endParaRPr lang="zh-CN" altLang="zh-CN" sz="1300" b="0" dirty="0">
              <a:latin typeface="楷体" pitchFamily="49" charset="-122"/>
              <a:ea typeface="楷体" pitchFamily="49" charset="-122"/>
            </a:endParaRPr>
          </a:p>
        </p:txBody>
      </p:sp>
    </p:spTree>
    <p:extLst>
      <p:ext uri="{BB962C8B-B14F-4D97-AF65-F5344CB8AC3E}">
        <p14:creationId xmlns="" xmlns:p14="http://schemas.microsoft.com/office/powerpoint/2010/main" val="1650222289"/>
      </p:ext>
    </p:extLst>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animBg="1"/>
      <p:bldP spid="48" grpId="0" animBg="1"/>
      <p:bldP spid="13"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28"/>
          <p:cNvSpPr/>
          <p:nvPr/>
        </p:nvSpPr>
        <p:spPr>
          <a:xfrm>
            <a:off x="971600" y="1491630"/>
            <a:ext cx="6120680" cy="3024335"/>
          </a:xfrm>
          <a:prstGeom prst="roundRect">
            <a:avLst>
              <a:gd name="adj" fmla="val 5462"/>
            </a:avLst>
          </a:prstGeom>
          <a:solidFill>
            <a:schemeClr val="bg1">
              <a:alpha val="5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6" name="文本框 5"/>
          <p:cNvSpPr txBox="1"/>
          <p:nvPr/>
        </p:nvSpPr>
        <p:spPr>
          <a:xfrm>
            <a:off x="1115614" y="1635645"/>
            <a:ext cx="5760641" cy="2839237"/>
          </a:xfrm>
          <a:prstGeom prst="rect">
            <a:avLst/>
          </a:prstGeom>
          <a:noFill/>
        </p:spPr>
        <p:txBody>
          <a:bodyPr wrap="square" lIns="68579" tIns="34289" rIns="68579" bIns="34289" rtlCol="0">
            <a:spAutoFit/>
          </a:bodyPr>
          <a:lstStyle/>
          <a:p>
            <a:r>
              <a:rPr lang="zh-CN" altLang="en-US" sz="2000" b="0" spc="450" dirty="0" smtClean="0">
                <a:latin typeface="华文行楷" panose="02010800040101010101" pitchFamily="2" charset="-122"/>
                <a:ea typeface="迷你简新魏碑" pitchFamily="49" charset="-122"/>
              </a:rPr>
              <a:t>   装</a:t>
            </a:r>
            <a:r>
              <a:rPr lang="zh-CN" altLang="en-US" sz="2000" b="0" spc="450" dirty="0">
                <a:latin typeface="华文行楷" panose="02010800040101010101" pitchFamily="2" charset="-122"/>
                <a:ea typeface="迷你简新魏碑" pitchFamily="49" charset="-122"/>
              </a:rPr>
              <a:t>点此关山，今朝更好看。在实现中华民族伟大复兴的征程中，让我们更加紧密地团结在以习近平同志为核心的党中央周围，高举中国特色社会主义伟大旗帜，增强“四个意识”，不忘初心、砥砺奋进，狠抓各项决策贯彻落实，以优异成绩迎接党的十九大胜利召开，以新的精神状态和奋斗姿态不断把中国特色社会主义推向前进！</a:t>
            </a:r>
          </a:p>
        </p:txBody>
      </p:sp>
      <p:pic>
        <p:nvPicPr>
          <p:cNvPr id="8" name="图片 7"/>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flipH="1">
            <a:off x="7286644" y="928676"/>
            <a:ext cx="1714512" cy="3800490"/>
          </a:xfrm>
          <a:prstGeom prst="rect">
            <a:avLst/>
          </a:prstGeom>
        </p:spPr>
      </p:pic>
      <p:grpSp>
        <p:nvGrpSpPr>
          <p:cNvPr id="9" name="组合 8"/>
          <p:cNvGrpSpPr/>
          <p:nvPr/>
        </p:nvGrpSpPr>
        <p:grpSpPr>
          <a:xfrm>
            <a:off x="618759" y="557606"/>
            <a:ext cx="2304256" cy="523220"/>
            <a:chOff x="4419572" y="809803"/>
            <a:chExt cx="3425881" cy="579382"/>
          </a:xfrm>
        </p:grpSpPr>
        <p:sp>
          <p:nvSpPr>
            <p:cNvPr id="10" name="矩形: 圆角 35"/>
            <p:cNvSpPr/>
            <p:nvPr/>
          </p:nvSpPr>
          <p:spPr>
            <a:xfrm>
              <a:off x="4419572" y="831024"/>
              <a:ext cx="3425881" cy="558161"/>
            </a:xfrm>
            <a:prstGeom prst="roundRect">
              <a:avLst/>
            </a:prstGeom>
            <a:gradFill>
              <a:gsLst>
                <a:gs pos="0">
                  <a:schemeClr val="accent5"/>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108654" y="809803"/>
              <a:ext cx="2047718" cy="579382"/>
            </a:xfrm>
            <a:prstGeom prst="rect">
              <a:avLst/>
            </a:prstGeom>
            <a:noFill/>
          </p:spPr>
          <p:txBody>
            <a:bodyPr wrap="none" rtlCol="0">
              <a:spAutoFit/>
            </a:bodyPr>
            <a:lstStyle/>
            <a:p>
              <a:r>
                <a:rPr lang="zh-CN" altLang="en-US" sz="2800" b="1" spc="300" dirty="0">
                  <a:solidFill>
                    <a:schemeClr val="bg1"/>
                  </a:solidFill>
                  <a:latin typeface="微软雅黑" panose="020B0503020204020204" pitchFamily="34" charset="-122"/>
                  <a:ea typeface="微软雅黑" panose="020B0503020204020204" pitchFamily="34" charset="-122"/>
                </a:rPr>
                <a:t>结束语</a:t>
              </a:r>
            </a:p>
          </p:txBody>
        </p:sp>
      </p:grpSp>
    </p:spTree>
    <p:extLst>
      <p:ext uri="{BB962C8B-B14F-4D97-AF65-F5344CB8AC3E}">
        <p14:creationId xmlns="" xmlns:p14="http://schemas.microsoft.com/office/powerpoint/2010/main" val="87091913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right)">
                                      <p:cBhvr>
                                        <p:cTn id="8" dur="750"/>
                                        <p:tgtEl>
                                          <p:spTgt spid="6"/>
                                        </p:tgtEl>
                                      </p:cBhvr>
                                    </p:animEffect>
                                  </p:childTnLst>
                                </p:cTn>
                              </p:par>
                            </p:childTnLst>
                          </p:cTn>
                        </p:par>
                        <p:par>
                          <p:cTn id="9" fill="hold">
                            <p:stCondLst>
                              <p:cond delay="75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3" name="TextBox 55">
            <a:hlinkClick r:id="" action="ppaction://hlinkshowjump?jump=nextslide"/>
          </p:cNvPr>
          <p:cNvSpPr txBox="1">
            <a:spLocks noChangeArrowheads="1"/>
          </p:cNvSpPr>
          <p:nvPr/>
        </p:nvSpPr>
        <p:spPr bwMode="auto">
          <a:xfrm>
            <a:off x="3419872" y="1347614"/>
            <a:ext cx="300595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4000" dirty="0" smtClean="0">
                <a:solidFill>
                  <a:prstClr val="white"/>
                </a:solidFill>
                <a:latin typeface="迷你简秀英" pitchFamily="49" charset="-122"/>
                <a:ea typeface="迷你简秀英" pitchFamily="49" charset="-122"/>
              </a:rPr>
              <a:t>结束  </a:t>
            </a:r>
            <a:endParaRPr lang="en-US" altLang="zh-CN" sz="4000" dirty="0" smtClean="0">
              <a:solidFill>
                <a:prstClr val="white"/>
              </a:solidFill>
              <a:latin typeface="迷你简秀英" pitchFamily="49" charset="-122"/>
              <a:ea typeface="迷你简秀英" pitchFamily="49" charset="-122"/>
            </a:endParaRPr>
          </a:p>
          <a:p>
            <a:pPr>
              <a:buFont typeface="Arial" charset="0"/>
              <a:buNone/>
            </a:pPr>
            <a:r>
              <a:rPr lang="en-US" altLang="zh-CN" sz="4000" dirty="0" smtClean="0">
                <a:solidFill>
                  <a:prstClr val="white"/>
                </a:solidFill>
                <a:latin typeface="迷你简秀英" pitchFamily="49" charset="-122"/>
                <a:ea typeface="迷你简秀英" pitchFamily="49" charset="-122"/>
              </a:rPr>
              <a:t>      </a:t>
            </a:r>
            <a:r>
              <a:rPr lang="zh-CN" altLang="en-US" sz="4000" dirty="0" smtClean="0">
                <a:solidFill>
                  <a:prstClr val="white"/>
                </a:solidFill>
                <a:latin typeface="迷你简秀英" pitchFamily="49" charset="-122"/>
                <a:ea typeface="迷你简秀英" pitchFamily="49" charset="-122"/>
              </a:rPr>
              <a:t>谢谢</a:t>
            </a:r>
            <a:r>
              <a:rPr lang="en-US" altLang="zh-CN" sz="4000" dirty="0" smtClean="0">
                <a:solidFill>
                  <a:prstClr val="white"/>
                </a:solidFill>
                <a:latin typeface="迷你简秀英" pitchFamily="49" charset="-122"/>
                <a:ea typeface="迷你简秀英" pitchFamily="49" charset="-122"/>
              </a:rPr>
              <a:t>!</a:t>
            </a:r>
            <a:endParaRPr lang="zh-CN" altLang="en-US" sz="4000" dirty="0">
              <a:solidFill>
                <a:prstClr val="white"/>
              </a:solidFill>
              <a:latin typeface="迷你简秀英" pitchFamily="49" charset="-122"/>
              <a:ea typeface="迷你简秀英" pitchFamily="49" charset="-122"/>
            </a:endParaRPr>
          </a:p>
        </p:txBody>
      </p:sp>
    </p:spTree>
    <p:extLst>
      <p:ext uri="{BB962C8B-B14F-4D97-AF65-F5344CB8AC3E}">
        <p14:creationId xmlns="" xmlns:p14="http://schemas.microsoft.com/office/powerpoint/2010/main" val="2727083389"/>
      </p:ext>
    </p:extLst>
  </p:cSld>
  <p:clrMapOvr>
    <a:masterClrMapping/>
  </p:clrMapOvr>
  <mc:AlternateContent xmlns:mc="http://schemas.openxmlformats.org/markup-compatibility/2006">
    <mc:Choice xmlns="" xmlns:p14="http://schemas.microsoft.com/office/powerpoint/2010/main" Requires="p14">
      <p:transition spd="slow" p14:dur="4000" advClick="0" advTm="12000">
        <p14:vortex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pic>
        <p:nvPicPr>
          <p:cNvPr id="39" name="图片 38"/>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45853" y="1218676"/>
            <a:ext cx="1714512" cy="3800490"/>
          </a:xfrm>
          <a:prstGeom prst="rect">
            <a:avLst/>
          </a:prstGeom>
        </p:spPr>
      </p:pic>
      <p:sp>
        <p:nvSpPr>
          <p:cNvPr id="43" name="文本框 108"/>
          <p:cNvSpPr txBox="1"/>
          <p:nvPr/>
        </p:nvSpPr>
        <p:spPr>
          <a:xfrm>
            <a:off x="3779912" y="771550"/>
            <a:ext cx="1944216" cy="723275"/>
          </a:xfrm>
          <a:prstGeom prst="rect">
            <a:avLst/>
          </a:prstGeom>
          <a:noFill/>
        </p:spPr>
        <p:txBody>
          <a:bodyPr wrap="square" rtlCol="0">
            <a:spAutoFit/>
          </a:bodyPr>
          <a:lstStyle/>
          <a:p>
            <a:r>
              <a:rPr lang="zh-CN" altLang="en-US" sz="4100" spc="450" dirty="0" smtClean="0">
                <a:gradFill>
                  <a:gsLst>
                    <a:gs pos="36000">
                      <a:schemeClr val="accent5"/>
                    </a:gs>
                    <a:gs pos="100000">
                      <a:schemeClr val="accent6"/>
                    </a:gs>
                  </a:gsLst>
                  <a:lin ang="5400000" scaled="1"/>
                </a:gradFill>
                <a:latin typeface="华文行楷" panose="02010800040101010101" pitchFamily="2" charset="-122"/>
                <a:ea typeface="华文行楷" panose="02010800040101010101" pitchFamily="2" charset="-122"/>
              </a:rPr>
              <a:t>目 录</a:t>
            </a:r>
            <a:endParaRPr lang="zh-CN" altLang="en-US" sz="4100" spc="450" dirty="0">
              <a:gradFill>
                <a:gsLst>
                  <a:gs pos="36000">
                    <a:schemeClr val="accent5"/>
                  </a:gs>
                  <a:gs pos="100000">
                    <a:schemeClr val="accent6"/>
                  </a:gs>
                </a:gsLst>
                <a:lin ang="5400000" scaled="1"/>
              </a:gradFill>
              <a:latin typeface="华文行楷" panose="02010800040101010101" pitchFamily="2" charset="-122"/>
              <a:ea typeface="华文行楷" panose="02010800040101010101" pitchFamily="2" charset="-122"/>
            </a:endParaRPr>
          </a:p>
        </p:txBody>
      </p:sp>
      <p:sp>
        <p:nvSpPr>
          <p:cNvPr id="44" name="标题 4"/>
          <p:cNvSpPr txBox="1">
            <a:spLocks/>
          </p:cNvSpPr>
          <p:nvPr/>
        </p:nvSpPr>
        <p:spPr>
          <a:xfrm>
            <a:off x="3208408" y="1914558"/>
            <a:ext cx="3384376" cy="401739"/>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dirty="0" smtClean="0">
                <a:solidFill>
                  <a:schemeClr val="accent1"/>
                </a:solidFill>
                <a:latin typeface="微软雅黑" panose="020B0503020204020204" pitchFamily="82" charset="2"/>
                <a:ea typeface="微软雅黑" panose="020B0503020204020204" pitchFamily="82" charset="2"/>
              </a:rPr>
              <a:t>明确讲话精神的重大意义</a:t>
            </a:r>
            <a:endParaRPr lang="zh-CN" altLang="en-US" sz="1800" b="1" dirty="0">
              <a:solidFill>
                <a:schemeClr val="accent1"/>
              </a:solidFill>
              <a:latin typeface="微软雅黑" panose="020B0503020204020204" pitchFamily="82" charset="2"/>
              <a:ea typeface="微软雅黑" panose="020B0503020204020204" pitchFamily="82" charset="2"/>
            </a:endParaRPr>
          </a:p>
        </p:txBody>
      </p:sp>
      <p:sp>
        <p:nvSpPr>
          <p:cNvPr id="45" name="标题 4"/>
          <p:cNvSpPr txBox="1">
            <a:spLocks/>
          </p:cNvSpPr>
          <p:nvPr/>
        </p:nvSpPr>
        <p:spPr>
          <a:xfrm>
            <a:off x="3494160" y="2771814"/>
            <a:ext cx="3328950" cy="375868"/>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accent1"/>
                </a:solidFill>
              </a:rPr>
              <a:t>理解讲话精神的科学内涵</a:t>
            </a:r>
            <a:endParaRPr lang="zh-CN" altLang="en-US" sz="1800" b="1" dirty="0">
              <a:solidFill>
                <a:schemeClr val="accent1"/>
              </a:solidFill>
            </a:endParaRPr>
          </a:p>
        </p:txBody>
      </p:sp>
      <p:sp>
        <p:nvSpPr>
          <p:cNvPr id="46" name="标题 4"/>
          <p:cNvSpPr txBox="1">
            <a:spLocks/>
          </p:cNvSpPr>
          <p:nvPr/>
        </p:nvSpPr>
        <p:spPr>
          <a:xfrm>
            <a:off x="3494160" y="3629070"/>
            <a:ext cx="3328950" cy="525001"/>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accent1"/>
                </a:solidFill>
              </a:rPr>
              <a:t>掌握讲话精神的学做方法</a:t>
            </a:r>
            <a:endParaRPr lang="zh-CN" altLang="en-US" sz="1800" b="1" dirty="0">
              <a:solidFill>
                <a:schemeClr val="accent1"/>
              </a:solidFill>
            </a:endParaRPr>
          </a:p>
        </p:txBody>
      </p:sp>
      <p:grpSp>
        <p:nvGrpSpPr>
          <p:cNvPr id="47" name="组合 46"/>
          <p:cNvGrpSpPr/>
          <p:nvPr/>
        </p:nvGrpSpPr>
        <p:grpSpPr>
          <a:xfrm>
            <a:off x="2279715" y="1914558"/>
            <a:ext cx="4857784" cy="541310"/>
            <a:chOff x="3779912" y="971744"/>
            <a:chExt cx="4680520" cy="484037"/>
          </a:xfrm>
        </p:grpSpPr>
        <p:sp>
          <p:nvSpPr>
            <p:cNvPr id="48" name="矩形 47"/>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sp>
          <p:nvSpPr>
            <p:cNvPr id="49"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50" name="标题 4"/>
            <p:cNvSpPr txBox="1">
              <a:spLocks/>
            </p:cNvSpPr>
            <p:nvPr/>
          </p:nvSpPr>
          <p:spPr>
            <a:xfrm>
              <a:off x="3986405" y="971744"/>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01</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nvGrpSpPr>
          <p:cNvPr id="51" name="组合 50"/>
          <p:cNvGrpSpPr/>
          <p:nvPr/>
        </p:nvGrpSpPr>
        <p:grpSpPr>
          <a:xfrm>
            <a:off x="2279715" y="2699326"/>
            <a:ext cx="4857784" cy="620629"/>
            <a:chOff x="3779912" y="1491881"/>
            <a:chExt cx="4680520" cy="554964"/>
          </a:xfrm>
        </p:grpSpPr>
        <p:sp>
          <p:nvSpPr>
            <p:cNvPr id="52" name="矩形 51"/>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53" name="组合 12"/>
            <p:cNvGrpSpPr/>
            <p:nvPr/>
          </p:nvGrpSpPr>
          <p:grpSpPr>
            <a:xfrm>
              <a:off x="3983050" y="1491881"/>
              <a:ext cx="480923" cy="554964"/>
              <a:chOff x="3983050" y="1491881"/>
              <a:chExt cx="480923" cy="554964"/>
            </a:xfrm>
          </p:grpSpPr>
          <p:sp>
            <p:nvSpPr>
              <p:cNvPr id="54"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55" name="标题 4"/>
              <p:cNvSpPr txBox="1">
                <a:spLocks/>
              </p:cNvSpPr>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02</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grpSp>
        <p:nvGrpSpPr>
          <p:cNvPr id="56" name="组合 55"/>
          <p:cNvGrpSpPr/>
          <p:nvPr/>
        </p:nvGrpSpPr>
        <p:grpSpPr>
          <a:xfrm>
            <a:off x="2279715" y="3617727"/>
            <a:ext cx="4857784" cy="569322"/>
            <a:chOff x="3779912" y="2119943"/>
            <a:chExt cx="4680520" cy="509085"/>
          </a:xfrm>
        </p:grpSpPr>
        <p:sp>
          <p:nvSpPr>
            <p:cNvPr id="57" name="矩形 56"/>
            <p:cNvSpPr/>
            <p:nvPr/>
          </p:nvSpPr>
          <p:spPr>
            <a:xfrm>
              <a:off x="3779912" y="2143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971"/>
              <a:endParaRPr lang="zh-CN" altLang="en-US" sz="1600">
                <a:solidFill>
                  <a:schemeClr val="tx1">
                    <a:lumMod val="65000"/>
                    <a:lumOff val="35000"/>
                  </a:schemeClr>
                </a:solidFill>
                <a:latin typeface="DIN Mittelschrift Std" pitchFamily="50" charset="0"/>
                <a:ea typeface="微软雅黑" pitchFamily="34" charset="-122"/>
              </a:endParaRPr>
            </a:p>
          </p:txBody>
        </p:sp>
        <p:grpSp>
          <p:nvGrpSpPr>
            <p:cNvPr id="58" name="组合 225"/>
            <p:cNvGrpSpPr/>
            <p:nvPr/>
          </p:nvGrpSpPr>
          <p:grpSpPr>
            <a:xfrm>
              <a:off x="3977856" y="2119943"/>
              <a:ext cx="480923" cy="509085"/>
              <a:chOff x="3977856" y="1537760"/>
              <a:chExt cx="480923" cy="509085"/>
            </a:xfrm>
          </p:grpSpPr>
          <p:sp>
            <p:nvSpPr>
              <p:cNvPr id="59"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60" name="标题 4"/>
              <p:cNvSpPr txBox="1">
                <a:spLocks/>
              </p:cNvSpPr>
              <p:nvPr/>
            </p:nvSpPr>
            <p:spPr>
              <a:xfrm>
                <a:off x="3977856" y="1537760"/>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Impact" pitchFamily="34" charset="0"/>
                    <a:ea typeface="微软雅黑" pitchFamily="34" charset="-122"/>
                  </a:rPr>
                  <a:t>   03</a:t>
                </a:r>
                <a:endParaRPr lang="zh-CN" altLang="en-US" sz="1050" dirty="0">
                  <a:solidFill>
                    <a:schemeClr val="bg1"/>
                  </a:solidFill>
                  <a:latin typeface="Impact" pitchFamily="34" charset="0"/>
                  <a:ea typeface="微软雅黑" pitchFamily="34" charset="-122"/>
                </a:endParaRPr>
              </a:p>
              <a:p>
                <a:endParaRPr lang="en-US" altLang="zh-CN" sz="1100" b="1" dirty="0">
                  <a:solidFill>
                    <a:schemeClr val="bg1"/>
                  </a:solidFill>
                  <a:latin typeface="Impact" pitchFamily="34" charset="0"/>
                  <a:ea typeface="微软雅黑" panose="020B0503020204020204" pitchFamily="34" charset="-122"/>
                </a:endParaRPr>
              </a:p>
            </p:txBody>
          </p:sp>
        </p:grpSp>
      </p:grpSp>
      <p:pic>
        <p:nvPicPr>
          <p:cNvPr id="61" name="图片 6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896699" flipH="1">
            <a:off x="6600639" y="638486"/>
            <a:ext cx="2652679" cy="1387673"/>
          </a:xfrm>
          <a:prstGeom prst="rect">
            <a:avLst/>
          </a:prstGeom>
        </p:spPr>
      </p:pic>
      <p:grpSp>
        <p:nvGrpSpPr>
          <p:cNvPr id="64" name="组合 63"/>
          <p:cNvGrpSpPr/>
          <p:nvPr/>
        </p:nvGrpSpPr>
        <p:grpSpPr>
          <a:xfrm>
            <a:off x="1993962" y="414360"/>
            <a:ext cx="1357347" cy="1345091"/>
            <a:chOff x="5912473" y="1806943"/>
            <a:chExt cx="1230077" cy="2024918"/>
          </a:xfrm>
        </p:grpSpPr>
        <p:sp>
          <p:nvSpPr>
            <p:cNvPr id="65" name="Freeform 17"/>
            <p:cNvSpPr>
              <a:spLocks/>
            </p:cNvSpPr>
            <p:nvPr/>
          </p:nvSpPr>
          <p:spPr bwMode="auto">
            <a:xfrm>
              <a:off x="6263939" y="2358475"/>
              <a:ext cx="541478" cy="756976"/>
            </a:xfrm>
            <a:custGeom>
              <a:avLst/>
              <a:gdLst>
                <a:gd name="T0" fmla="*/ 1001 w 1037"/>
                <a:gd name="T1" fmla="*/ 636 h 1002"/>
                <a:gd name="T2" fmla="*/ 867 w 1037"/>
                <a:gd name="T3" fmla="*/ 148 h 1002"/>
                <a:gd name="T4" fmla="*/ 529 w 1037"/>
                <a:gd name="T5" fmla="*/ 6 h 1002"/>
                <a:gd name="T6" fmla="*/ 818 w 1037"/>
                <a:gd name="T7" fmla="*/ 288 h 1002"/>
                <a:gd name="T8" fmla="*/ 804 w 1037"/>
                <a:gd name="T9" fmla="*/ 659 h 1002"/>
                <a:gd name="T10" fmla="*/ 800 w 1037"/>
                <a:gd name="T11" fmla="*/ 665 h 1002"/>
                <a:gd name="T12" fmla="*/ 454 w 1037"/>
                <a:gd name="T13" fmla="*/ 318 h 1002"/>
                <a:gd name="T14" fmla="*/ 579 w 1037"/>
                <a:gd name="T15" fmla="*/ 198 h 1002"/>
                <a:gd name="T16" fmla="*/ 511 w 1037"/>
                <a:gd name="T17" fmla="*/ 129 h 1002"/>
                <a:gd name="T18" fmla="*/ 340 w 1037"/>
                <a:gd name="T19" fmla="*/ 151 h 1002"/>
                <a:gd name="T20" fmla="*/ 107 w 1037"/>
                <a:gd name="T21" fmla="*/ 371 h 1002"/>
                <a:gd name="T22" fmla="*/ 252 w 1037"/>
                <a:gd name="T23" fmla="*/ 513 h 1002"/>
                <a:gd name="T24" fmla="*/ 332 w 1037"/>
                <a:gd name="T25" fmla="*/ 449 h 1002"/>
                <a:gd name="T26" fmla="*/ 666 w 1037"/>
                <a:gd name="T27" fmla="*/ 786 h 1002"/>
                <a:gd name="T28" fmla="*/ 117 w 1037"/>
                <a:gd name="T29" fmla="*/ 671 h 1002"/>
                <a:gd name="T30" fmla="*/ 34 w 1037"/>
                <a:gd name="T31" fmla="*/ 739 h 1002"/>
                <a:gd name="T32" fmla="*/ 102 w 1037"/>
                <a:gd name="T33" fmla="*/ 825 h 1002"/>
                <a:gd name="T34" fmla="*/ 79 w 1037"/>
                <a:gd name="T35" fmla="*/ 821 h 1002"/>
                <a:gd name="T36" fmla="*/ 0 w 1037"/>
                <a:gd name="T37" fmla="*/ 901 h 1002"/>
                <a:gd name="T38" fmla="*/ 79 w 1037"/>
                <a:gd name="T39" fmla="*/ 981 h 1002"/>
                <a:gd name="T40" fmla="*/ 159 w 1037"/>
                <a:gd name="T41" fmla="*/ 901 h 1002"/>
                <a:gd name="T42" fmla="*/ 153 w 1037"/>
                <a:gd name="T43" fmla="*/ 871 h 1002"/>
                <a:gd name="T44" fmla="*/ 352 w 1037"/>
                <a:gd name="T45" fmla="*/ 968 h 1002"/>
                <a:gd name="T46" fmla="*/ 693 w 1037"/>
                <a:gd name="T47" fmla="*/ 961 h 1002"/>
                <a:gd name="T48" fmla="*/ 794 w 1037"/>
                <a:gd name="T49" fmla="*/ 914 h 1002"/>
                <a:gd name="T50" fmla="*/ 876 w 1037"/>
                <a:gd name="T51" fmla="*/ 996 h 1002"/>
                <a:gd name="T52" fmla="*/ 1004 w 1037"/>
                <a:gd name="T53" fmla="*/ 870 h 1002"/>
                <a:gd name="T54" fmla="*/ 926 w 1037"/>
                <a:gd name="T55" fmla="*/ 791 h 1002"/>
                <a:gd name="T56" fmla="*/ 1001 w 1037"/>
                <a:gd name="T57" fmla="*/ 63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 h="1002">
                  <a:moveTo>
                    <a:pt x="1001" y="636"/>
                  </a:moveTo>
                  <a:cubicBezTo>
                    <a:pt x="1037" y="499"/>
                    <a:pt x="1023" y="303"/>
                    <a:pt x="867" y="148"/>
                  </a:cubicBezTo>
                  <a:cubicBezTo>
                    <a:pt x="717" y="0"/>
                    <a:pt x="529" y="6"/>
                    <a:pt x="529" y="6"/>
                  </a:cubicBezTo>
                  <a:cubicBezTo>
                    <a:pt x="529" y="6"/>
                    <a:pt x="734" y="96"/>
                    <a:pt x="818" y="288"/>
                  </a:cubicBezTo>
                  <a:cubicBezTo>
                    <a:pt x="872" y="413"/>
                    <a:pt x="886" y="527"/>
                    <a:pt x="804" y="659"/>
                  </a:cubicBezTo>
                  <a:cubicBezTo>
                    <a:pt x="803" y="661"/>
                    <a:pt x="801" y="663"/>
                    <a:pt x="800" y="665"/>
                  </a:cubicBezTo>
                  <a:cubicBezTo>
                    <a:pt x="454" y="318"/>
                    <a:pt x="454" y="318"/>
                    <a:pt x="454" y="318"/>
                  </a:cubicBezTo>
                  <a:cubicBezTo>
                    <a:pt x="579" y="198"/>
                    <a:pt x="579" y="198"/>
                    <a:pt x="579" y="198"/>
                  </a:cubicBezTo>
                  <a:cubicBezTo>
                    <a:pt x="511" y="129"/>
                    <a:pt x="511" y="129"/>
                    <a:pt x="511" y="129"/>
                  </a:cubicBezTo>
                  <a:cubicBezTo>
                    <a:pt x="410" y="192"/>
                    <a:pt x="340" y="151"/>
                    <a:pt x="340" y="151"/>
                  </a:cubicBezTo>
                  <a:cubicBezTo>
                    <a:pt x="107" y="371"/>
                    <a:pt x="107" y="371"/>
                    <a:pt x="107" y="371"/>
                  </a:cubicBezTo>
                  <a:cubicBezTo>
                    <a:pt x="252" y="513"/>
                    <a:pt x="252" y="513"/>
                    <a:pt x="252" y="513"/>
                  </a:cubicBezTo>
                  <a:cubicBezTo>
                    <a:pt x="332" y="449"/>
                    <a:pt x="332" y="449"/>
                    <a:pt x="332" y="449"/>
                  </a:cubicBezTo>
                  <a:cubicBezTo>
                    <a:pt x="666" y="786"/>
                    <a:pt x="666" y="786"/>
                    <a:pt x="666" y="786"/>
                  </a:cubicBezTo>
                  <a:cubicBezTo>
                    <a:pt x="525" y="862"/>
                    <a:pt x="321" y="858"/>
                    <a:pt x="117" y="671"/>
                  </a:cubicBezTo>
                  <a:cubicBezTo>
                    <a:pt x="34" y="739"/>
                    <a:pt x="34" y="739"/>
                    <a:pt x="34" y="739"/>
                  </a:cubicBezTo>
                  <a:cubicBezTo>
                    <a:pt x="34" y="739"/>
                    <a:pt x="57" y="778"/>
                    <a:pt x="102" y="825"/>
                  </a:cubicBezTo>
                  <a:cubicBezTo>
                    <a:pt x="95" y="823"/>
                    <a:pt x="87" y="821"/>
                    <a:pt x="79" y="821"/>
                  </a:cubicBezTo>
                  <a:cubicBezTo>
                    <a:pt x="35" y="821"/>
                    <a:pt x="0" y="857"/>
                    <a:pt x="0" y="901"/>
                  </a:cubicBezTo>
                  <a:cubicBezTo>
                    <a:pt x="0" y="945"/>
                    <a:pt x="35" y="981"/>
                    <a:pt x="79" y="981"/>
                  </a:cubicBezTo>
                  <a:cubicBezTo>
                    <a:pt x="123" y="981"/>
                    <a:pt x="159" y="945"/>
                    <a:pt x="159" y="901"/>
                  </a:cubicBezTo>
                  <a:cubicBezTo>
                    <a:pt x="159" y="891"/>
                    <a:pt x="157" y="881"/>
                    <a:pt x="153" y="871"/>
                  </a:cubicBezTo>
                  <a:cubicBezTo>
                    <a:pt x="203" y="911"/>
                    <a:pt x="269" y="950"/>
                    <a:pt x="352" y="968"/>
                  </a:cubicBezTo>
                  <a:cubicBezTo>
                    <a:pt x="454" y="991"/>
                    <a:pt x="573" y="1002"/>
                    <a:pt x="693" y="961"/>
                  </a:cubicBezTo>
                  <a:cubicBezTo>
                    <a:pt x="727" y="950"/>
                    <a:pt x="761" y="934"/>
                    <a:pt x="794" y="914"/>
                  </a:cubicBezTo>
                  <a:cubicBezTo>
                    <a:pt x="876" y="996"/>
                    <a:pt x="876" y="996"/>
                    <a:pt x="876" y="996"/>
                  </a:cubicBezTo>
                  <a:cubicBezTo>
                    <a:pt x="1004" y="870"/>
                    <a:pt x="1004" y="870"/>
                    <a:pt x="1004" y="870"/>
                  </a:cubicBezTo>
                  <a:cubicBezTo>
                    <a:pt x="926" y="791"/>
                    <a:pt x="926" y="791"/>
                    <a:pt x="926" y="791"/>
                  </a:cubicBezTo>
                  <a:cubicBezTo>
                    <a:pt x="958" y="747"/>
                    <a:pt x="985" y="696"/>
                    <a:pt x="1001" y="636"/>
                  </a:cubicBezTo>
                  <a:close/>
                </a:path>
              </a:pathLst>
            </a:custGeom>
            <a:gradFill>
              <a:gsLst>
                <a:gs pos="43000">
                  <a:schemeClr val="accent5"/>
                </a:gs>
                <a:gs pos="100000">
                  <a:schemeClr val="accent6"/>
                </a:gs>
              </a:gsLst>
              <a:lin ang="5400000" scaled="1"/>
            </a:gradFill>
            <a:ln w="15875">
              <a:noFill/>
            </a:ln>
            <a:effectLst/>
          </p:spPr>
          <p:txBody>
            <a:bodyPr vert="horz" wrap="square" lIns="91440" tIns="45720" rIns="91440" bIns="45720" numCol="1" anchor="t" anchorCtr="0" compatLnSpc="1">
              <a:prstTxWarp prst="textNoShape">
                <a:avLst/>
              </a:prstTxWarp>
            </a:bodyPr>
            <a:lstStyle/>
            <a:p>
              <a:endParaRPr lang="zh-CN" altLang="en-US" sz="2400"/>
            </a:p>
          </p:txBody>
        </p:sp>
        <p:grpSp>
          <p:nvGrpSpPr>
            <p:cNvPr id="66" name="组合 49"/>
            <p:cNvGrpSpPr/>
            <p:nvPr/>
          </p:nvGrpSpPr>
          <p:grpSpPr>
            <a:xfrm>
              <a:off x="5912473" y="1806943"/>
              <a:ext cx="1230077" cy="2024918"/>
              <a:chOff x="5083541" y="523393"/>
              <a:chExt cx="2024917" cy="2024918"/>
            </a:xfrm>
            <a:solidFill>
              <a:schemeClr val="accent2"/>
            </a:solidFill>
          </p:grpSpPr>
          <p:cxnSp>
            <p:nvCxnSpPr>
              <p:cNvPr id="67" name="直接连接符 66"/>
              <p:cNvCxnSpPr/>
              <p:nvPr/>
            </p:nvCxnSpPr>
            <p:spPr>
              <a:xfrm>
                <a:off x="5214630"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
                <a:off x="5083541"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264251" y="1265601"/>
                <a:ext cx="234125" cy="7607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620000">
                <a:off x="5163351"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386317" y="1020238"/>
                <a:ext cx="201313" cy="14626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2700000">
                <a:off x="5315161"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577014" y="821531"/>
                <a:ext cx="149633" cy="20595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3780000">
                <a:off x="5524107"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822784" y="694983"/>
                <a:ext cx="79035" cy="24324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4860000">
                <a:off x="5769741"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095999" y="654483"/>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5940000">
                <a:off x="6028014"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6290179" y="703693"/>
                <a:ext cx="76205" cy="23453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7020000">
                <a:off x="6273646"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465351" y="823290"/>
                <a:ext cx="148355" cy="20419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8100000">
                <a:off x="6482594"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604368" y="1012924"/>
                <a:ext cx="211380" cy="15357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9180000">
                <a:off x="6634402"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6693622" y="1266138"/>
                <a:ext cx="232472" cy="7553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10260000">
                <a:off x="6714214"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724377"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11340000">
                <a:off x="6714214"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6693623" y="1730033"/>
                <a:ext cx="232471" cy="7553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2420000">
                <a:off x="6634402"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6604368" y="1905204"/>
                <a:ext cx="209658" cy="15232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3500000">
                <a:off x="6482594"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6465351" y="2044221"/>
                <a:ext cx="149737" cy="20609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4580000">
                <a:off x="6273646"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6290179" y="2133475"/>
                <a:ext cx="74783" cy="230159"/>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5660000">
                <a:off x="6028014"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6095999" y="2164230"/>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6740000">
                <a:off x="5769741"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5825293" y="2133475"/>
                <a:ext cx="76526" cy="23552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7820000">
                <a:off x="5524107"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576767" y="2044221"/>
                <a:ext cx="149880" cy="20629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8900000">
                <a:off x="5315161"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5379815" y="1905204"/>
                <a:ext cx="207815" cy="15098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9980000">
                <a:off x="5163351"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264511" y="1730032"/>
                <a:ext cx="233865" cy="75987"/>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21060000">
                <a:off x="5083541"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424736918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par>
                          <p:cTn id="34" fill="hold">
                            <p:stCondLst>
                              <p:cond delay="4000"/>
                            </p:stCondLst>
                            <p:childTnLst>
                              <p:par>
                                <p:cTn id="35" presetID="12" presetClass="entr" presetSubtype="2"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1000"/>
                                        <p:tgtEl>
                                          <p:spTgt spid="61"/>
                                        </p:tgtEl>
                                        <p:attrNameLst>
                                          <p:attrName>ppt_x</p:attrName>
                                        </p:attrNameLst>
                                      </p:cBhvr>
                                      <p:tavLst>
                                        <p:tav tm="0">
                                          <p:val>
                                            <p:strVal val="#ppt_x+#ppt_w*1.125000"/>
                                          </p:val>
                                        </p:tav>
                                        <p:tav tm="100000">
                                          <p:val>
                                            <p:strVal val="#ppt_x"/>
                                          </p:val>
                                        </p:tav>
                                      </p:tavLst>
                                    </p:anim>
                                    <p:animEffect transition="in" filter="wipe(left)">
                                      <p:cBhvr>
                                        <p:cTn id="38" dur="1000"/>
                                        <p:tgtEl>
                                          <p:spTgt spid="61"/>
                                        </p:tgtEl>
                                      </p:cBhvr>
                                    </p:animEffect>
                                  </p:childTnLst>
                                </p:cTn>
                              </p:par>
                              <p:par>
                                <p:cTn id="39" presetID="42"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92833" flipH="1">
            <a:off x="5405095" y="365873"/>
            <a:ext cx="2078919" cy="1005007"/>
          </a:xfrm>
          <a:prstGeom prst="rect">
            <a:avLst/>
          </a:prstGeom>
        </p:spPr>
      </p:pic>
      <p:grpSp>
        <p:nvGrpSpPr>
          <p:cNvPr id="8" name="组合 7"/>
          <p:cNvGrpSpPr/>
          <p:nvPr/>
        </p:nvGrpSpPr>
        <p:grpSpPr>
          <a:xfrm>
            <a:off x="914890" y="720515"/>
            <a:ext cx="922563" cy="922564"/>
            <a:chOff x="5912492" y="1601498"/>
            <a:chExt cx="1230084" cy="1230085"/>
          </a:xfrm>
        </p:grpSpPr>
        <p:sp>
          <p:nvSpPr>
            <p:cNvPr id="9" name="Freeform 17"/>
            <p:cNvSpPr>
              <a:spLocks/>
            </p:cNvSpPr>
            <p:nvPr/>
          </p:nvSpPr>
          <p:spPr bwMode="auto">
            <a:xfrm>
              <a:off x="6256795" y="1933290"/>
              <a:ext cx="541478" cy="522051"/>
            </a:xfrm>
            <a:custGeom>
              <a:avLst/>
              <a:gdLst>
                <a:gd name="T0" fmla="*/ 1001 w 1037"/>
                <a:gd name="T1" fmla="*/ 636 h 1002"/>
                <a:gd name="T2" fmla="*/ 867 w 1037"/>
                <a:gd name="T3" fmla="*/ 148 h 1002"/>
                <a:gd name="T4" fmla="*/ 529 w 1037"/>
                <a:gd name="T5" fmla="*/ 6 h 1002"/>
                <a:gd name="T6" fmla="*/ 818 w 1037"/>
                <a:gd name="T7" fmla="*/ 288 h 1002"/>
                <a:gd name="T8" fmla="*/ 804 w 1037"/>
                <a:gd name="T9" fmla="*/ 659 h 1002"/>
                <a:gd name="T10" fmla="*/ 800 w 1037"/>
                <a:gd name="T11" fmla="*/ 665 h 1002"/>
                <a:gd name="T12" fmla="*/ 454 w 1037"/>
                <a:gd name="T13" fmla="*/ 318 h 1002"/>
                <a:gd name="T14" fmla="*/ 579 w 1037"/>
                <a:gd name="T15" fmla="*/ 198 h 1002"/>
                <a:gd name="T16" fmla="*/ 511 w 1037"/>
                <a:gd name="T17" fmla="*/ 129 h 1002"/>
                <a:gd name="T18" fmla="*/ 340 w 1037"/>
                <a:gd name="T19" fmla="*/ 151 h 1002"/>
                <a:gd name="T20" fmla="*/ 107 w 1037"/>
                <a:gd name="T21" fmla="*/ 371 h 1002"/>
                <a:gd name="T22" fmla="*/ 252 w 1037"/>
                <a:gd name="T23" fmla="*/ 513 h 1002"/>
                <a:gd name="T24" fmla="*/ 332 w 1037"/>
                <a:gd name="T25" fmla="*/ 449 h 1002"/>
                <a:gd name="T26" fmla="*/ 666 w 1037"/>
                <a:gd name="T27" fmla="*/ 786 h 1002"/>
                <a:gd name="T28" fmla="*/ 117 w 1037"/>
                <a:gd name="T29" fmla="*/ 671 h 1002"/>
                <a:gd name="T30" fmla="*/ 34 w 1037"/>
                <a:gd name="T31" fmla="*/ 739 h 1002"/>
                <a:gd name="T32" fmla="*/ 102 w 1037"/>
                <a:gd name="T33" fmla="*/ 825 h 1002"/>
                <a:gd name="T34" fmla="*/ 79 w 1037"/>
                <a:gd name="T35" fmla="*/ 821 h 1002"/>
                <a:gd name="T36" fmla="*/ 0 w 1037"/>
                <a:gd name="T37" fmla="*/ 901 h 1002"/>
                <a:gd name="T38" fmla="*/ 79 w 1037"/>
                <a:gd name="T39" fmla="*/ 981 h 1002"/>
                <a:gd name="T40" fmla="*/ 159 w 1037"/>
                <a:gd name="T41" fmla="*/ 901 h 1002"/>
                <a:gd name="T42" fmla="*/ 153 w 1037"/>
                <a:gd name="T43" fmla="*/ 871 h 1002"/>
                <a:gd name="T44" fmla="*/ 352 w 1037"/>
                <a:gd name="T45" fmla="*/ 968 h 1002"/>
                <a:gd name="T46" fmla="*/ 693 w 1037"/>
                <a:gd name="T47" fmla="*/ 961 h 1002"/>
                <a:gd name="T48" fmla="*/ 794 w 1037"/>
                <a:gd name="T49" fmla="*/ 914 h 1002"/>
                <a:gd name="T50" fmla="*/ 876 w 1037"/>
                <a:gd name="T51" fmla="*/ 996 h 1002"/>
                <a:gd name="T52" fmla="*/ 1004 w 1037"/>
                <a:gd name="T53" fmla="*/ 870 h 1002"/>
                <a:gd name="T54" fmla="*/ 926 w 1037"/>
                <a:gd name="T55" fmla="*/ 791 h 1002"/>
                <a:gd name="T56" fmla="*/ 1001 w 1037"/>
                <a:gd name="T57" fmla="*/ 636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7" h="1002">
                  <a:moveTo>
                    <a:pt x="1001" y="636"/>
                  </a:moveTo>
                  <a:cubicBezTo>
                    <a:pt x="1037" y="499"/>
                    <a:pt x="1023" y="303"/>
                    <a:pt x="867" y="148"/>
                  </a:cubicBezTo>
                  <a:cubicBezTo>
                    <a:pt x="717" y="0"/>
                    <a:pt x="529" y="6"/>
                    <a:pt x="529" y="6"/>
                  </a:cubicBezTo>
                  <a:cubicBezTo>
                    <a:pt x="529" y="6"/>
                    <a:pt x="734" y="96"/>
                    <a:pt x="818" y="288"/>
                  </a:cubicBezTo>
                  <a:cubicBezTo>
                    <a:pt x="872" y="413"/>
                    <a:pt x="886" y="527"/>
                    <a:pt x="804" y="659"/>
                  </a:cubicBezTo>
                  <a:cubicBezTo>
                    <a:pt x="803" y="661"/>
                    <a:pt x="801" y="663"/>
                    <a:pt x="800" y="665"/>
                  </a:cubicBezTo>
                  <a:cubicBezTo>
                    <a:pt x="454" y="318"/>
                    <a:pt x="454" y="318"/>
                    <a:pt x="454" y="318"/>
                  </a:cubicBezTo>
                  <a:cubicBezTo>
                    <a:pt x="579" y="198"/>
                    <a:pt x="579" y="198"/>
                    <a:pt x="579" y="198"/>
                  </a:cubicBezTo>
                  <a:cubicBezTo>
                    <a:pt x="511" y="129"/>
                    <a:pt x="511" y="129"/>
                    <a:pt x="511" y="129"/>
                  </a:cubicBezTo>
                  <a:cubicBezTo>
                    <a:pt x="410" y="192"/>
                    <a:pt x="340" y="151"/>
                    <a:pt x="340" y="151"/>
                  </a:cubicBezTo>
                  <a:cubicBezTo>
                    <a:pt x="107" y="371"/>
                    <a:pt x="107" y="371"/>
                    <a:pt x="107" y="371"/>
                  </a:cubicBezTo>
                  <a:cubicBezTo>
                    <a:pt x="252" y="513"/>
                    <a:pt x="252" y="513"/>
                    <a:pt x="252" y="513"/>
                  </a:cubicBezTo>
                  <a:cubicBezTo>
                    <a:pt x="332" y="449"/>
                    <a:pt x="332" y="449"/>
                    <a:pt x="332" y="449"/>
                  </a:cubicBezTo>
                  <a:cubicBezTo>
                    <a:pt x="666" y="786"/>
                    <a:pt x="666" y="786"/>
                    <a:pt x="666" y="786"/>
                  </a:cubicBezTo>
                  <a:cubicBezTo>
                    <a:pt x="525" y="862"/>
                    <a:pt x="321" y="858"/>
                    <a:pt x="117" y="671"/>
                  </a:cubicBezTo>
                  <a:cubicBezTo>
                    <a:pt x="34" y="739"/>
                    <a:pt x="34" y="739"/>
                    <a:pt x="34" y="739"/>
                  </a:cubicBezTo>
                  <a:cubicBezTo>
                    <a:pt x="34" y="739"/>
                    <a:pt x="57" y="778"/>
                    <a:pt x="102" y="825"/>
                  </a:cubicBezTo>
                  <a:cubicBezTo>
                    <a:pt x="95" y="823"/>
                    <a:pt x="87" y="821"/>
                    <a:pt x="79" y="821"/>
                  </a:cubicBezTo>
                  <a:cubicBezTo>
                    <a:pt x="35" y="821"/>
                    <a:pt x="0" y="857"/>
                    <a:pt x="0" y="901"/>
                  </a:cubicBezTo>
                  <a:cubicBezTo>
                    <a:pt x="0" y="945"/>
                    <a:pt x="35" y="981"/>
                    <a:pt x="79" y="981"/>
                  </a:cubicBezTo>
                  <a:cubicBezTo>
                    <a:pt x="123" y="981"/>
                    <a:pt x="159" y="945"/>
                    <a:pt x="159" y="901"/>
                  </a:cubicBezTo>
                  <a:cubicBezTo>
                    <a:pt x="159" y="891"/>
                    <a:pt x="157" y="881"/>
                    <a:pt x="153" y="871"/>
                  </a:cubicBezTo>
                  <a:cubicBezTo>
                    <a:pt x="203" y="911"/>
                    <a:pt x="269" y="950"/>
                    <a:pt x="352" y="968"/>
                  </a:cubicBezTo>
                  <a:cubicBezTo>
                    <a:pt x="454" y="991"/>
                    <a:pt x="573" y="1002"/>
                    <a:pt x="693" y="961"/>
                  </a:cubicBezTo>
                  <a:cubicBezTo>
                    <a:pt x="727" y="950"/>
                    <a:pt x="761" y="934"/>
                    <a:pt x="794" y="914"/>
                  </a:cubicBezTo>
                  <a:cubicBezTo>
                    <a:pt x="876" y="996"/>
                    <a:pt x="876" y="996"/>
                    <a:pt x="876" y="996"/>
                  </a:cubicBezTo>
                  <a:cubicBezTo>
                    <a:pt x="1004" y="870"/>
                    <a:pt x="1004" y="870"/>
                    <a:pt x="1004" y="870"/>
                  </a:cubicBezTo>
                  <a:cubicBezTo>
                    <a:pt x="926" y="791"/>
                    <a:pt x="926" y="791"/>
                    <a:pt x="926" y="791"/>
                  </a:cubicBezTo>
                  <a:cubicBezTo>
                    <a:pt x="958" y="747"/>
                    <a:pt x="985" y="696"/>
                    <a:pt x="1001" y="636"/>
                  </a:cubicBezTo>
                  <a:close/>
                </a:path>
              </a:pathLst>
            </a:custGeom>
            <a:gradFill>
              <a:gsLst>
                <a:gs pos="43000">
                  <a:schemeClr val="accent5"/>
                </a:gs>
                <a:gs pos="100000">
                  <a:schemeClr val="accent6"/>
                </a:gs>
              </a:gsLst>
              <a:lin ang="5400000" scaled="1"/>
            </a:gradFill>
            <a:ln w="15875">
              <a:noFill/>
            </a:ln>
            <a:effectLst/>
          </p:spPr>
          <p:txBody>
            <a:bodyPr vert="horz" wrap="square" lIns="68580" tIns="34290" rIns="68580" bIns="34290" numCol="1" anchor="t" anchorCtr="0" compatLnSpc="1">
              <a:prstTxWarp prst="textNoShape">
                <a:avLst/>
              </a:prstTxWarp>
            </a:bodyPr>
            <a:lstStyle/>
            <a:p>
              <a:endParaRPr lang="zh-CN" altLang="en-US"/>
            </a:p>
          </p:txBody>
        </p:sp>
        <p:grpSp>
          <p:nvGrpSpPr>
            <p:cNvPr id="10" name="组合 9"/>
            <p:cNvGrpSpPr/>
            <p:nvPr/>
          </p:nvGrpSpPr>
          <p:grpSpPr>
            <a:xfrm>
              <a:off x="5912492" y="1601498"/>
              <a:ext cx="1230084" cy="1230085"/>
              <a:chOff x="5083541" y="523393"/>
              <a:chExt cx="2024917" cy="2024918"/>
            </a:xfrm>
            <a:solidFill>
              <a:schemeClr val="accent2"/>
            </a:solidFill>
          </p:grpSpPr>
          <p:cxnSp>
            <p:nvCxnSpPr>
              <p:cNvPr id="11" name="直接连接符 10"/>
              <p:cNvCxnSpPr/>
              <p:nvPr/>
            </p:nvCxnSpPr>
            <p:spPr>
              <a:xfrm>
                <a:off x="5214630"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
                <a:off x="5083541"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64251" y="1265601"/>
                <a:ext cx="234125" cy="7607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
                <a:off x="5163351"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86317" y="1020238"/>
                <a:ext cx="201313" cy="14626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2700000">
                <a:off x="5315161"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77014" y="821531"/>
                <a:ext cx="149633" cy="20595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3780000">
                <a:off x="5524107"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822784" y="694983"/>
                <a:ext cx="79035" cy="24324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4860000">
                <a:off x="5769741"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95999" y="654483"/>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940000">
                <a:off x="6028014" y="7205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290179" y="703693"/>
                <a:ext cx="76205" cy="23453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7020000">
                <a:off x="6273646" y="800326"/>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65351" y="823290"/>
                <a:ext cx="148355" cy="20419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8100000">
                <a:off x="6482594" y="95213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604368" y="1012924"/>
                <a:ext cx="211380" cy="15357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9180000">
                <a:off x="6634402" y="1161083"/>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693622" y="1266138"/>
                <a:ext cx="232472" cy="7553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0260000">
                <a:off x="6714214" y="1406715"/>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724377" y="1535852"/>
                <a:ext cx="252991"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1340000">
                <a:off x="6714214"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6693623" y="1730033"/>
                <a:ext cx="232471" cy="75534"/>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2420000">
                <a:off x="6634402"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6604368" y="1905204"/>
                <a:ext cx="209658" cy="152325"/>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3500000">
                <a:off x="6482594"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6465351" y="2044221"/>
                <a:ext cx="149737" cy="20609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4580000">
                <a:off x="6273646"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6290179" y="2133475"/>
                <a:ext cx="74783" cy="230159"/>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5660000">
                <a:off x="6028014"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6095999" y="2164230"/>
                <a:ext cx="0" cy="252991"/>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6740000">
                <a:off x="5769741" y="23511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825293" y="2133475"/>
                <a:ext cx="76526" cy="23552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7820000">
                <a:off x="5524107" y="2271378"/>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576767" y="2044221"/>
                <a:ext cx="149880" cy="206293"/>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8900000">
                <a:off x="5315161" y="211956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379815" y="1905204"/>
                <a:ext cx="207815" cy="150986"/>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9980000">
                <a:off x="5163351" y="1910621"/>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5264511" y="1730032"/>
                <a:ext cx="233865" cy="75987"/>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060000">
                <a:off x="5083541" y="1664989"/>
                <a:ext cx="394244" cy="0"/>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2042457" y="932481"/>
            <a:ext cx="2214563" cy="528109"/>
            <a:chOff x="4619625" y="2381971"/>
            <a:chExt cx="2952750" cy="704145"/>
          </a:xfrm>
        </p:grpSpPr>
        <p:sp>
          <p:nvSpPr>
            <p:cNvPr id="54" name="矩形: 圆角 53"/>
            <p:cNvSpPr/>
            <p:nvPr/>
          </p:nvSpPr>
          <p:spPr>
            <a:xfrm>
              <a:off x="4619625" y="2381971"/>
              <a:ext cx="2952750" cy="664844"/>
            </a:xfrm>
            <a:prstGeom prst="roundRect">
              <a:avLst>
                <a:gd name="adj" fmla="val 28127"/>
              </a:avLst>
            </a:prstGeom>
            <a:gradFill>
              <a:gsLst>
                <a:gs pos="36000">
                  <a:schemeClr val="accent5"/>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926449" y="2409008"/>
              <a:ext cx="2400657" cy="677108"/>
            </a:xfrm>
            <a:prstGeom prst="rect">
              <a:avLst/>
            </a:prstGeom>
            <a:noFill/>
          </p:spPr>
          <p:txBody>
            <a:bodyPr wrap="none" rtlCol="0">
              <a:spAutoFit/>
            </a:bodyPr>
            <a:lstStyle/>
            <a:p>
              <a:r>
                <a:rPr lang="zh-CN" altLang="en-US" sz="2700" spc="450" dirty="0">
                  <a:solidFill>
                    <a:schemeClr val="bg1"/>
                  </a:solidFill>
                  <a:latin typeface="华文行楷" panose="02010800040101010101" pitchFamily="2" charset="-122"/>
                  <a:ea typeface="华文行楷" panose="02010800040101010101" pitchFamily="2" charset="-122"/>
                </a:rPr>
                <a:t>第一部分</a:t>
              </a:r>
            </a:p>
          </p:txBody>
        </p:sp>
      </p:grpSp>
      <p:pic>
        <p:nvPicPr>
          <p:cNvPr id="51" name="图片 50"/>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flipH="1">
            <a:off x="7482718" y="969359"/>
            <a:ext cx="1714512" cy="3800490"/>
          </a:xfrm>
          <a:prstGeom prst="rect">
            <a:avLst/>
          </a:prstGeom>
        </p:spPr>
      </p:pic>
      <p:sp>
        <p:nvSpPr>
          <p:cNvPr id="5" name="矩形 4"/>
          <p:cNvSpPr/>
          <p:nvPr/>
        </p:nvSpPr>
        <p:spPr>
          <a:xfrm>
            <a:off x="1063119" y="2427734"/>
            <a:ext cx="5827236" cy="707886"/>
          </a:xfrm>
          <a:prstGeom prst="rect">
            <a:avLst/>
          </a:prstGeom>
          <a:noFill/>
        </p:spPr>
        <p:txBody>
          <a:bodyPr wrap="none" lIns="91440" tIns="45720" rIns="91440" bIns="45720">
            <a:spAutoFit/>
            <a:scene3d>
              <a:camera prst="orthographicFront"/>
              <a:lightRig rig="threePt" dir="t"/>
            </a:scene3d>
            <a:sp3d extrusionH="57150" prstMaterial="metal">
              <a:bevelT/>
            </a:sp3d>
          </a:bodyPr>
          <a:lstStyle/>
          <a:p>
            <a:pPr algn="ctr"/>
            <a:r>
              <a:rPr lang="zh-CN" altLang="en-US" sz="4000" b="0" cap="none" spc="0" dirty="0" smtClean="0">
                <a:ln w="0">
                  <a:solidFill>
                    <a:schemeClr val="accent1"/>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rPr>
              <a:t>明确讲话精神的重大意义</a:t>
            </a:r>
            <a:endParaRPr lang="zh-CN" altLang="en-US" sz="4000" b="0" cap="none" spc="0" dirty="0">
              <a:ln w="0">
                <a:solidFill>
                  <a:schemeClr val="accent1"/>
                </a:solidFill>
              </a:ln>
              <a:solidFill>
                <a:srgbClr val="FF0000"/>
              </a:solidFill>
              <a:effectLst>
                <a:outerShdw blurRad="50800" dist="38100" dir="5400000" algn="t" rotWithShape="0">
                  <a:prstClr val="black">
                    <a:alpha val="40000"/>
                  </a:prstClr>
                </a:outerShdw>
              </a:effectLst>
              <a:latin typeface="迷你简雪峰" pitchFamily="49" charset="-122"/>
              <a:ea typeface="迷你简雪峰" pitchFamily="49" charset="-122"/>
            </a:endParaRPr>
          </a:p>
        </p:txBody>
      </p:sp>
    </p:spTree>
    <p:extLst>
      <p:ext uri="{BB962C8B-B14F-4D97-AF65-F5344CB8AC3E}">
        <p14:creationId xmlns="" xmlns:p14="http://schemas.microsoft.com/office/powerpoint/2010/main" val="32192493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8" presetClass="emph" presetSubtype="0" fill="hold" nodeType="withEffect">
                                  <p:stCondLst>
                                    <p:cond delay="0"/>
                                  </p:stCondLst>
                                  <p:childTnLst>
                                    <p:animRot by="21600000">
                                      <p:cBhvr>
                                        <p:cTn id="16" dur="750" fill="hold"/>
                                        <p:tgtEl>
                                          <p:spTgt spid="8"/>
                                        </p:tgtEl>
                                        <p:attrNameLst>
                                          <p:attrName>r</p:attrName>
                                        </p:attrNameLst>
                                      </p:cBhvr>
                                    </p:animRo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99010" y="365406"/>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明确讲话精神的重大意义</a:t>
            </a:r>
            <a:endParaRPr lang="zh-CN" altLang="en-US" sz="1900" b="0" dirty="0">
              <a:solidFill>
                <a:srgbClr val="C00000"/>
              </a:solidFill>
              <a:latin typeface="+mn-ea"/>
              <a:ea typeface="+mn-ea"/>
            </a:endParaRPr>
          </a:p>
        </p:txBody>
      </p:sp>
      <p:grpSp>
        <p:nvGrpSpPr>
          <p:cNvPr id="13"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9" name="TextBox 18"/>
          <p:cNvSpPr txBox="1"/>
          <p:nvPr/>
        </p:nvSpPr>
        <p:spPr>
          <a:xfrm>
            <a:off x="6643702" y="3466609"/>
            <a:ext cx="2286016" cy="451103"/>
          </a:xfrm>
          <a:prstGeom prst="rect">
            <a:avLst/>
          </a:prstGeom>
          <a:noFill/>
        </p:spPr>
        <p:txBody>
          <a:bodyPr wrap="square" lIns="80979" tIns="40490" rIns="80979" bIns="40490" rtlCol="0">
            <a:spAutoFit/>
          </a:bodyPr>
          <a:lstStyle/>
          <a:p>
            <a:pPr algn="r">
              <a:lnSpc>
                <a:spcPct val="150000"/>
              </a:lnSpc>
            </a:pPr>
            <a:r>
              <a:rPr lang="zh-CN" altLang="en-US" sz="1600" dirty="0">
                <a:latin typeface="微软雅黑" panose="020B0503020204020204" pitchFamily="34" charset="-122"/>
                <a:ea typeface="微软雅黑" panose="020B0503020204020204" pitchFamily="34" charset="-122"/>
              </a:rPr>
              <a:t>未来目标任务战略重点</a:t>
            </a:r>
            <a:endParaRPr lang="en-US" sz="1600" dirty="0">
              <a:latin typeface="微软雅黑" panose="020B0503020204020204" pitchFamily="34" charset="-122"/>
              <a:ea typeface="微软雅黑" panose="020B0503020204020204" pitchFamily="34" charset="-122"/>
            </a:endParaRPr>
          </a:p>
        </p:txBody>
      </p:sp>
      <p:sp>
        <p:nvSpPr>
          <p:cNvPr id="21" name="Freeform 11"/>
          <p:cNvSpPr>
            <a:spLocks/>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90000"/>
          </a:soli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2" name="Freeform 12"/>
          <p:cNvSpPr>
            <a:spLocks/>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3"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4" name="Freeform 108"/>
          <p:cNvSpPr>
            <a:spLocks/>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90000"/>
          </a:soli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5" name="Freeform 109"/>
          <p:cNvSpPr>
            <a:spLocks/>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6"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7" name="Freeform 120"/>
          <p:cNvSpPr>
            <a:spLocks/>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90000"/>
          </a:soli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8" name="Freeform 121"/>
          <p:cNvSpPr>
            <a:spLocks/>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29"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30" name="Freeform 124"/>
          <p:cNvSpPr>
            <a:spLocks/>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90000"/>
          </a:soli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31" name="Freeform 125"/>
          <p:cNvSpPr>
            <a:spLocks/>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32"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cxnSp>
        <p:nvCxnSpPr>
          <p:cNvPr id="33" name="Straight Connector 19"/>
          <p:cNvCxnSpPr/>
          <p:nvPr/>
        </p:nvCxnSpPr>
        <p:spPr>
          <a:xfrm flipH="1" flipV="1">
            <a:off x="2404195" y="1433042"/>
            <a:ext cx="441167" cy="27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H="1">
            <a:off x="797797" y="1433042"/>
            <a:ext cx="160639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127"/>
          <p:cNvCxnSpPr/>
          <p:nvPr/>
        </p:nvCxnSpPr>
        <p:spPr>
          <a:xfrm flipH="1">
            <a:off x="2527508" y="3466608"/>
            <a:ext cx="441167" cy="2798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128"/>
          <p:cNvCxnSpPr/>
          <p:nvPr/>
        </p:nvCxnSpPr>
        <p:spPr>
          <a:xfrm flipH="1">
            <a:off x="1096424" y="3746495"/>
            <a:ext cx="143108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5576" y="1038257"/>
            <a:ext cx="856037" cy="358770"/>
          </a:xfrm>
          <a:prstGeom prst="rect">
            <a:avLst/>
          </a:prstGeom>
          <a:noFill/>
        </p:spPr>
        <p:txBody>
          <a:bodyPr wrap="none" lIns="80979" tIns="40490" rIns="80979" bIns="40490" rtlCol="0">
            <a:spAutoFit/>
          </a:bodyPr>
          <a:lstStyle/>
          <a:p>
            <a:r>
              <a:rPr lang="zh-CN" altLang="zh-CN" dirty="0">
                <a:solidFill>
                  <a:schemeClr val="accent1"/>
                </a:solidFill>
                <a:latin typeface="微软雅黑" panose="020B0503020204020204" pitchFamily="34" charset="-122"/>
                <a:ea typeface="微软雅黑" panose="020B0503020204020204" pitchFamily="34" charset="-122"/>
              </a:rPr>
              <a:t>提出了</a:t>
            </a:r>
            <a:endParaRPr lang="id-ID" dirty="0">
              <a:solidFill>
                <a:schemeClr val="accent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85720" y="1478926"/>
            <a:ext cx="2357454" cy="451103"/>
          </a:xfrm>
          <a:prstGeom prst="rect">
            <a:avLst/>
          </a:prstGeom>
          <a:noFill/>
        </p:spPr>
        <p:txBody>
          <a:bodyPr wrap="square" lIns="80979" tIns="40490" rIns="80979" bIns="4049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中国特色社会主义立场</a:t>
            </a:r>
            <a:endParaRPr lang="en-US" sz="1600" b="1" dirty="0">
              <a:latin typeface="微软雅黑" panose="020B0503020204020204" pitchFamily="34" charset="-122"/>
              <a:ea typeface="微软雅黑" panose="020B0503020204020204" pitchFamily="34" charset="-122"/>
            </a:endParaRPr>
          </a:p>
        </p:txBody>
      </p:sp>
      <p:sp>
        <p:nvSpPr>
          <p:cNvPr id="41" name="TextBox 40"/>
          <p:cNvSpPr txBox="1"/>
          <p:nvPr/>
        </p:nvSpPr>
        <p:spPr>
          <a:xfrm>
            <a:off x="1037479" y="3361293"/>
            <a:ext cx="856037" cy="358770"/>
          </a:xfrm>
          <a:prstGeom prst="rect">
            <a:avLst/>
          </a:prstGeom>
          <a:noFill/>
        </p:spPr>
        <p:txBody>
          <a:bodyPr wrap="none" lIns="80979" tIns="40490" rIns="80979" bIns="40490"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阐明了</a:t>
            </a:r>
            <a:endParaRPr lang="id-ID" sz="1800" b="1" dirty="0">
              <a:solidFill>
                <a:srgbClr val="C0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846099" y="1033381"/>
            <a:ext cx="856037" cy="358770"/>
          </a:xfrm>
          <a:prstGeom prst="rect">
            <a:avLst/>
          </a:prstGeom>
          <a:noFill/>
        </p:spPr>
        <p:txBody>
          <a:bodyPr wrap="none" lIns="80979" tIns="40490" rIns="80979" bIns="40490" rtlCol="0">
            <a:spAutoFit/>
          </a:bodyPr>
          <a:lstStyle/>
          <a:p>
            <a:pPr algn="r"/>
            <a:r>
              <a:rPr lang="zh-CN" altLang="en-US" dirty="0">
                <a:solidFill>
                  <a:schemeClr val="accent2"/>
                </a:solidFill>
                <a:latin typeface="微软雅黑" panose="020B0503020204020204" pitchFamily="34" charset="-122"/>
                <a:ea typeface="微软雅黑" panose="020B0503020204020204" pitchFamily="34" charset="-122"/>
              </a:rPr>
              <a:t>展现了</a:t>
            </a:r>
            <a:endParaRPr lang="id-ID" sz="1800" b="1" dirty="0">
              <a:solidFill>
                <a:schemeClr val="accent2"/>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7614136" y="3062301"/>
            <a:ext cx="856037" cy="358770"/>
          </a:xfrm>
          <a:prstGeom prst="rect">
            <a:avLst/>
          </a:prstGeom>
          <a:noFill/>
        </p:spPr>
        <p:txBody>
          <a:bodyPr wrap="none" lIns="80979" tIns="40490" rIns="80979" bIns="40490" rtlCol="0">
            <a:spAutoFit/>
          </a:bodyPr>
          <a:lstStyle/>
          <a:p>
            <a:pPr algn="r"/>
            <a:r>
              <a:rPr lang="zh-CN" altLang="en-US" dirty="0">
                <a:solidFill>
                  <a:schemeClr val="accent3"/>
                </a:solidFill>
                <a:latin typeface="微软雅黑" panose="020B0503020204020204" pitchFamily="34" charset="-122"/>
                <a:ea typeface="微软雅黑" panose="020B0503020204020204" pitchFamily="34" charset="-122"/>
              </a:rPr>
              <a:t>部署了</a:t>
            </a:r>
            <a:endParaRPr lang="id-ID" sz="1800" b="1" dirty="0">
              <a:solidFill>
                <a:schemeClr val="accent3"/>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71473" y="3774721"/>
            <a:ext cx="2428892" cy="451103"/>
          </a:xfrm>
          <a:prstGeom prst="rect">
            <a:avLst/>
          </a:prstGeom>
          <a:noFill/>
        </p:spPr>
        <p:txBody>
          <a:bodyPr wrap="square" lIns="80979" tIns="40490" rIns="80979" bIns="4049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当前宏观形势历史使命</a:t>
            </a:r>
            <a:endParaRPr lang="en-US" sz="1600" dirty="0">
              <a:latin typeface="微软雅黑" panose="020B0503020204020204" pitchFamily="34" charset="-122"/>
              <a:ea typeface="微软雅黑" panose="020B0503020204020204" pitchFamily="34" charset="-122"/>
            </a:endParaRPr>
          </a:p>
        </p:txBody>
      </p:sp>
      <p:sp>
        <p:nvSpPr>
          <p:cNvPr id="45" name="TextBox 44"/>
          <p:cNvSpPr txBox="1"/>
          <p:nvPr/>
        </p:nvSpPr>
        <p:spPr>
          <a:xfrm>
            <a:off x="6045909" y="1445200"/>
            <a:ext cx="2455181" cy="451103"/>
          </a:xfrm>
          <a:prstGeom prst="rect">
            <a:avLst/>
          </a:prstGeom>
          <a:noFill/>
        </p:spPr>
        <p:txBody>
          <a:bodyPr wrap="square" lIns="80979" tIns="40490" rIns="80979" bIns="40490" rtlCol="0">
            <a:spAutoFit/>
          </a:bodyPr>
          <a:lstStyle/>
          <a:p>
            <a:pPr algn="r">
              <a:lnSpc>
                <a:spcPct val="150000"/>
              </a:lnSpc>
            </a:pPr>
            <a:r>
              <a:rPr lang="zh-CN" altLang="en-US" sz="1600" dirty="0">
                <a:latin typeface="微软雅黑" panose="020B0503020204020204" pitchFamily="34" charset="-122"/>
                <a:ea typeface="微软雅黑" panose="020B0503020204020204" pitchFamily="34" charset="-122"/>
              </a:rPr>
              <a:t>党的最新理论创新成果</a:t>
            </a:r>
            <a:endParaRPr lang="en-US" sz="1600" b="1" dirty="0">
              <a:latin typeface="微软雅黑" panose="020B0503020204020204" pitchFamily="34" charset="-122"/>
              <a:ea typeface="微软雅黑" panose="020B0503020204020204" pitchFamily="34" charset="-122"/>
            </a:endParaRPr>
          </a:p>
        </p:txBody>
      </p:sp>
      <p:cxnSp>
        <p:nvCxnSpPr>
          <p:cNvPr id="46" name="Straight Connector 47"/>
          <p:cNvCxnSpPr/>
          <p:nvPr/>
        </p:nvCxnSpPr>
        <p:spPr>
          <a:xfrm>
            <a:off x="6359062" y="3245668"/>
            <a:ext cx="462583" cy="1797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8"/>
          <p:cNvCxnSpPr/>
          <p:nvPr/>
        </p:nvCxnSpPr>
        <p:spPr>
          <a:xfrm>
            <a:off x="6821645" y="3425391"/>
            <a:ext cx="1654450"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8" name="Group 20"/>
          <p:cNvGrpSpPr/>
          <p:nvPr/>
        </p:nvGrpSpPr>
        <p:grpSpPr>
          <a:xfrm>
            <a:off x="3397410" y="1698160"/>
            <a:ext cx="354400" cy="377732"/>
            <a:chOff x="7938" y="-1587"/>
            <a:chExt cx="1450975" cy="1547812"/>
          </a:xfrm>
          <a:solidFill>
            <a:schemeClr val="accent1"/>
          </a:solidFill>
        </p:grpSpPr>
        <p:sp>
          <p:nvSpPr>
            <p:cNvPr id="49"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50"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51"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sp>
        <p:nvSpPr>
          <p:cNvPr id="52"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nvGrpSpPr>
          <p:cNvPr id="53" name="Group 59"/>
          <p:cNvGrpSpPr/>
          <p:nvPr/>
        </p:nvGrpSpPr>
        <p:grpSpPr>
          <a:xfrm>
            <a:off x="5361697" y="3679442"/>
            <a:ext cx="456508" cy="475633"/>
            <a:chOff x="-251803" y="2267153"/>
            <a:chExt cx="2078037" cy="2166938"/>
          </a:xfrm>
          <a:solidFill>
            <a:schemeClr val="accent3"/>
          </a:solidFill>
        </p:grpSpPr>
        <p:sp>
          <p:nvSpPr>
            <p:cNvPr id="54" name="Freeform 22"/>
            <p:cNvSpPr>
              <a:spLocks/>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55"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grpSp>
        <p:nvGrpSpPr>
          <p:cNvPr id="56" name="Group 97"/>
          <p:cNvGrpSpPr/>
          <p:nvPr/>
        </p:nvGrpSpPr>
        <p:grpSpPr>
          <a:xfrm>
            <a:off x="3551949" y="3470577"/>
            <a:ext cx="368484" cy="259595"/>
            <a:chOff x="3175" y="1588"/>
            <a:chExt cx="1184276" cy="835025"/>
          </a:xfrm>
          <a:solidFill>
            <a:srgbClr val="C00000"/>
          </a:solidFill>
        </p:grpSpPr>
        <p:sp>
          <p:nvSpPr>
            <p:cNvPr id="57" name="Freeform 27"/>
            <p:cNvSpPr>
              <a:spLocks/>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sp>
          <p:nvSpPr>
            <p:cNvPr id="58" name="Freeform 28"/>
            <p:cNvSpPr>
              <a:spLocks/>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300" fill="hold"/>
                                        <p:tgtEl>
                                          <p:spTgt spid="13"/>
                                        </p:tgtEl>
                                        <p:attrNameLst>
                                          <p:attrName>ppt_x</p:attrName>
                                        </p:attrNameLst>
                                      </p:cBhvr>
                                      <p:tavLst>
                                        <p:tav tm="0">
                                          <p:val>
                                            <p:strVal val="0-#ppt_w/2"/>
                                          </p:val>
                                        </p:tav>
                                        <p:tav tm="100000">
                                          <p:val>
                                            <p:strVal val="#ppt_x"/>
                                          </p:val>
                                        </p:tav>
                                      </p:tavLst>
                                    </p:anim>
                                    <p:anim calcmode="lin" valueType="num">
                                      <p:cBhvr>
                                        <p:cTn id="12" dur="3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childTnLst>
                          </p:cTn>
                        </p:par>
                        <p:par>
                          <p:cTn id="25" fill="hold">
                            <p:stCondLst>
                              <p:cond delay="2100"/>
                            </p:stCondLst>
                            <p:childTnLst>
                              <p:par>
                                <p:cTn id="26" presetID="2" presetClass="entr" presetSubtype="9"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0-#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1+#ppt_w/2"/>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par>
                          <p:cTn id="42" fill="hold">
                            <p:stCondLst>
                              <p:cond delay="26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3100"/>
                            </p:stCondLst>
                            <p:childTnLst>
                              <p:par>
                                <p:cTn id="68" presetID="53" presetClass="entr" presetSubtype="16" fill="hold"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par>
                                <p:cTn id="78" presetID="53" presetClass="entr" presetSubtype="16"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fltVal val="0"/>
                                          </p:val>
                                        </p:tav>
                                        <p:tav tm="100000">
                                          <p:val>
                                            <p:strVal val="#ppt_h"/>
                                          </p:val>
                                        </p:tav>
                                      </p:tavLst>
                                    </p:anim>
                                    <p:animEffect transition="in" filter="fade">
                                      <p:cBhvr>
                                        <p:cTn id="82" dur="500"/>
                                        <p:tgtEl>
                                          <p:spTgt spid="56"/>
                                        </p:tgtEl>
                                      </p:cBhvr>
                                    </p:animEffect>
                                  </p:childTnLst>
                                </p:cTn>
                              </p:par>
                              <p:par>
                                <p:cTn id="83" presetID="53" presetClass="entr" presetSubtype="16"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Effect transition="in" filter="fade">
                                      <p:cBhvr>
                                        <p:cTn id="87" dur="500"/>
                                        <p:tgtEl>
                                          <p:spTgt spid="53"/>
                                        </p:tgtEl>
                                      </p:cBhvr>
                                    </p:animEffect>
                                  </p:childTnLst>
                                </p:cTn>
                              </p:par>
                            </p:childTnLst>
                          </p:cTn>
                        </p:par>
                        <p:par>
                          <p:cTn id="88" fill="hold">
                            <p:stCondLst>
                              <p:cond delay="3600"/>
                            </p:stCondLst>
                            <p:childTnLst>
                              <p:par>
                                <p:cTn id="89" presetID="8" presetClass="emph" presetSubtype="0" fill="hold" grpId="1" nodeType="afterEffect">
                                  <p:stCondLst>
                                    <p:cond delay="0"/>
                                  </p:stCondLst>
                                  <p:childTnLst>
                                    <p:animRot by="21600000">
                                      <p:cBhvr>
                                        <p:cTn id="90" dur="2000" fill="hold"/>
                                        <p:tgtEl>
                                          <p:spTgt spid="25"/>
                                        </p:tgtEl>
                                        <p:attrNameLst>
                                          <p:attrName>r</p:attrName>
                                        </p:attrNameLst>
                                      </p:cBhvr>
                                    </p:animRot>
                                  </p:childTnLst>
                                </p:cTn>
                              </p:par>
                              <p:par>
                                <p:cTn id="91" presetID="8" presetClass="emph" presetSubtype="0" fill="hold" grpId="1" nodeType="withEffect">
                                  <p:stCondLst>
                                    <p:cond delay="0"/>
                                  </p:stCondLst>
                                  <p:childTnLst>
                                    <p:animRot by="21600000">
                                      <p:cBhvr>
                                        <p:cTn id="92" dur="2000" fill="hold"/>
                                        <p:tgtEl>
                                          <p:spTgt spid="22"/>
                                        </p:tgtEl>
                                        <p:attrNameLst>
                                          <p:attrName>r</p:attrName>
                                        </p:attrNameLst>
                                      </p:cBhvr>
                                    </p:animRot>
                                  </p:childTnLst>
                                </p:cTn>
                              </p:par>
                              <p:par>
                                <p:cTn id="93" presetID="8" presetClass="emph" presetSubtype="0" fill="hold" grpId="1" nodeType="withEffect">
                                  <p:stCondLst>
                                    <p:cond delay="0"/>
                                  </p:stCondLst>
                                  <p:childTnLst>
                                    <p:animRot by="21600000">
                                      <p:cBhvr>
                                        <p:cTn id="94" dur="2000" fill="hold"/>
                                        <p:tgtEl>
                                          <p:spTgt spid="28"/>
                                        </p:tgtEl>
                                        <p:attrNameLst>
                                          <p:attrName>r</p:attrName>
                                        </p:attrNameLst>
                                      </p:cBhvr>
                                    </p:animRot>
                                  </p:childTnLst>
                                </p:cTn>
                              </p:par>
                              <p:par>
                                <p:cTn id="95" presetID="8" presetClass="emph" presetSubtype="0" fill="hold" grpId="1" nodeType="withEffect">
                                  <p:stCondLst>
                                    <p:cond delay="0"/>
                                  </p:stCondLst>
                                  <p:childTnLst>
                                    <p:animRot by="21600000">
                                      <p:cBhvr>
                                        <p:cTn id="96" dur="2000" fill="hold"/>
                                        <p:tgtEl>
                                          <p:spTgt spid="31"/>
                                        </p:tgtEl>
                                        <p:attrNameLst>
                                          <p:attrName>r</p:attrName>
                                        </p:attrNameLst>
                                      </p:cBhvr>
                                    </p:animRot>
                                  </p:childTnLst>
                                </p:cTn>
                              </p:par>
                            </p:childTnLst>
                          </p:cTn>
                        </p:par>
                        <p:par>
                          <p:cTn id="97" fill="hold">
                            <p:stCondLst>
                              <p:cond delay="5600"/>
                            </p:stCondLst>
                            <p:childTnLst>
                              <p:par>
                                <p:cTn id="98" presetID="22" presetClass="entr" presetSubtype="2"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par>
                          <p:cTn id="101" fill="hold">
                            <p:stCondLst>
                              <p:cond delay="6100"/>
                            </p:stCondLst>
                            <p:childTnLst>
                              <p:par>
                                <p:cTn id="102" presetID="22" presetClass="entr" presetSubtype="2" fill="hold"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right)">
                                      <p:cBhvr>
                                        <p:cTn id="104" dur="500"/>
                                        <p:tgtEl>
                                          <p:spTgt spid="34"/>
                                        </p:tgtEl>
                                      </p:cBhvr>
                                    </p:animEffect>
                                  </p:childTnLst>
                                </p:cTn>
                              </p:par>
                            </p:childTnLst>
                          </p:cTn>
                        </p:par>
                        <p:par>
                          <p:cTn id="105" fill="hold">
                            <p:stCondLst>
                              <p:cond delay="6600"/>
                            </p:stCondLst>
                            <p:childTnLst>
                              <p:par>
                                <p:cTn id="106" presetID="10"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childTnLst>
                          </p:cTn>
                        </p:par>
                        <p:par>
                          <p:cTn id="112" fill="hold">
                            <p:stCondLst>
                              <p:cond delay="7100"/>
                            </p:stCondLst>
                            <p:childTnLst>
                              <p:par>
                                <p:cTn id="113" presetID="22" presetClass="entr" presetSubtype="8"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childTnLst>
                          </p:cTn>
                        </p:par>
                        <p:par>
                          <p:cTn id="116" fill="hold">
                            <p:stCondLst>
                              <p:cond delay="7600"/>
                            </p:stCondLst>
                            <p:childTnLst>
                              <p:par>
                                <p:cTn id="117" presetID="22" presetClass="entr" presetSubtype="8"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left)">
                                      <p:cBhvr>
                                        <p:cTn id="119" dur="500"/>
                                        <p:tgtEl>
                                          <p:spTgt spid="38"/>
                                        </p:tgtEl>
                                      </p:cBhvr>
                                    </p:animEffect>
                                  </p:childTnLst>
                                </p:cTn>
                              </p:par>
                            </p:childTnLst>
                          </p:cTn>
                        </p:par>
                        <p:par>
                          <p:cTn id="120" fill="hold">
                            <p:stCondLst>
                              <p:cond delay="8100"/>
                            </p:stCondLst>
                            <p:childTnLst>
                              <p:par>
                                <p:cTn id="121" presetID="10" presetClass="entr" presetSubtype="0"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par>
                          <p:cTn id="127" fill="hold">
                            <p:stCondLst>
                              <p:cond delay="8600"/>
                            </p:stCondLst>
                            <p:childTnLst>
                              <p:par>
                                <p:cTn id="128" presetID="22" presetClass="entr" presetSubtype="2" fill="hold"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wipe(right)">
                                      <p:cBhvr>
                                        <p:cTn id="130" dur="500"/>
                                        <p:tgtEl>
                                          <p:spTgt spid="35"/>
                                        </p:tgtEl>
                                      </p:cBhvr>
                                    </p:animEffect>
                                  </p:childTnLst>
                                </p:cTn>
                              </p:par>
                            </p:childTnLst>
                          </p:cTn>
                        </p:par>
                        <p:par>
                          <p:cTn id="131" fill="hold">
                            <p:stCondLst>
                              <p:cond delay="9100"/>
                            </p:stCondLst>
                            <p:childTnLst>
                              <p:par>
                                <p:cTn id="132" presetID="22" presetClass="entr" presetSubtype="2" fill="hold" nodeType="afterEffect">
                                  <p:stCondLst>
                                    <p:cond delay="0"/>
                                  </p:stCondLst>
                                  <p:childTnLst>
                                    <p:set>
                                      <p:cBhvr>
                                        <p:cTn id="133" dur="1" fill="hold">
                                          <p:stCondLst>
                                            <p:cond delay="0"/>
                                          </p:stCondLst>
                                        </p:cTn>
                                        <p:tgtEl>
                                          <p:spTgt spid="36"/>
                                        </p:tgtEl>
                                        <p:attrNameLst>
                                          <p:attrName>style.visibility</p:attrName>
                                        </p:attrNameLst>
                                      </p:cBhvr>
                                      <p:to>
                                        <p:strVal val="visible"/>
                                      </p:to>
                                    </p:set>
                                    <p:animEffect transition="in" filter="wipe(right)">
                                      <p:cBhvr>
                                        <p:cTn id="134" dur="500"/>
                                        <p:tgtEl>
                                          <p:spTgt spid="36"/>
                                        </p:tgtEl>
                                      </p:cBhvr>
                                    </p:animEffect>
                                  </p:childTnLst>
                                </p:cTn>
                              </p:par>
                            </p:childTnLst>
                          </p:cTn>
                        </p:par>
                        <p:par>
                          <p:cTn id="135" fill="hold">
                            <p:stCondLst>
                              <p:cond delay="9600"/>
                            </p:stCondLst>
                            <p:childTnLst>
                              <p:par>
                                <p:cTn id="136" presetID="10" presetClass="entr" presetSubtype="0" fill="hold" grpId="0"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fade">
                                      <p:cBhvr>
                                        <p:cTn id="141" dur="500"/>
                                        <p:tgtEl>
                                          <p:spTgt spid="44"/>
                                        </p:tgtEl>
                                      </p:cBhvr>
                                    </p:animEffect>
                                  </p:childTnLst>
                                </p:cTn>
                              </p:par>
                            </p:childTnLst>
                          </p:cTn>
                        </p:par>
                        <p:par>
                          <p:cTn id="142" fill="hold">
                            <p:stCondLst>
                              <p:cond delay="10100"/>
                            </p:stCondLst>
                            <p:childTnLst>
                              <p:par>
                                <p:cTn id="143" presetID="22" presetClass="entr" presetSubtype="8" fill="hold"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left)">
                                      <p:cBhvr>
                                        <p:cTn id="145" dur="500"/>
                                        <p:tgtEl>
                                          <p:spTgt spid="46"/>
                                        </p:tgtEl>
                                      </p:cBhvr>
                                    </p:animEffect>
                                  </p:childTnLst>
                                </p:cTn>
                              </p:par>
                            </p:childTnLst>
                          </p:cTn>
                        </p:par>
                        <p:par>
                          <p:cTn id="146" fill="hold">
                            <p:stCondLst>
                              <p:cond delay="10600"/>
                            </p:stCondLst>
                            <p:childTnLst>
                              <p:par>
                                <p:cTn id="147" presetID="22" presetClass="entr" presetSubtype="8" fill="hold" nodeType="after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wipe(left)">
                                      <p:cBhvr>
                                        <p:cTn id="149" dur="500"/>
                                        <p:tgtEl>
                                          <p:spTgt spid="47"/>
                                        </p:tgtEl>
                                      </p:cBhvr>
                                    </p:animEffect>
                                  </p:childTnLst>
                                </p:cTn>
                              </p:par>
                            </p:childTnLst>
                          </p:cTn>
                        </p:par>
                        <p:par>
                          <p:cTn id="150" fill="hold">
                            <p:stCondLst>
                              <p:cond delay="11100"/>
                            </p:stCondLst>
                            <p:childTnLst>
                              <p:par>
                                <p:cTn id="151" presetID="10" presetClass="entr" presetSubtype="0" fill="hold" grpId="0" nodeType="after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19" grpId="0"/>
      <p:bldP spid="21" grpId="0" animBg="1"/>
      <p:bldP spid="22" grpId="0" animBg="1"/>
      <p:bldP spid="22" grpId="1" animBg="1"/>
      <p:bldP spid="23" grpId="0" animBg="1"/>
      <p:bldP spid="24" grpId="0" animBg="1"/>
      <p:bldP spid="25" grpId="0" animBg="1"/>
      <p:bldP spid="25" grpId="1" animBg="1"/>
      <p:bldP spid="26" grpId="0" animBg="1"/>
      <p:bldP spid="27" grpId="0" animBg="1"/>
      <p:bldP spid="28" grpId="0" animBg="1"/>
      <p:bldP spid="28" grpId="1" animBg="1"/>
      <p:bldP spid="29" grpId="0" animBg="1"/>
      <p:bldP spid="30" grpId="0" animBg="1"/>
      <p:bldP spid="31" grpId="0" animBg="1"/>
      <p:bldP spid="31" grpId="1" animBg="1"/>
      <p:bldP spid="32" grpId="0" animBg="1"/>
      <p:bldP spid="39" grpId="0"/>
      <p:bldP spid="40" grpId="0"/>
      <p:bldP spid="41" grpId="0"/>
      <p:bldP spid="42" grpId="0"/>
      <p:bldP spid="43" grpId="0"/>
      <p:bldP spid="44" grpId="0"/>
      <p:bldP spid="45" grpId="0"/>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明确讲话精神的重大意义</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214546" y="1071552"/>
            <a:ext cx="6357982" cy="543436"/>
          </a:xfrm>
          <a:prstGeom prst="rect">
            <a:avLst/>
          </a:prstGeom>
          <a:noFill/>
          <a:scene3d>
            <a:camera prst="orthographicFront"/>
            <a:lightRig rig="threePt" dir="t"/>
          </a:scene3d>
          <a:sp3d prstMaterial="metal">
            <a:bevelT prst="coolSlant"/>
            <a:bevelB prst="coolSlant"/>
            <a:contourClr>
              <a:schemeClr val="bg1"/>
            </a:contourClr>
          </a:sp3d>
        </p:spPr>
        <p:txBody>
          <a:bodyPr wrap="square" lIns="80979" tIns="40490" rIns="80979" bIns="40490" rtlCol="0">
            <a:spAutoFit/>
          </a:bodyPr>
          <a:lstStyle/>
          <a:p>
            <a:pPr>
              <a:lnSpc>
                <a:spcPct val="150000"/>
              </a:lnSpc>
            </a:pPr>
            <a:r>
              <a:rPr lang="zh-CN" altLang="en-US" sz="2000" dirty="0" smtClean="0">
                <a:solidFill>
                  <a:srgbClr val="DE0000"/>
                </a:solidFill>
                <a:latin typeface="楷体" pitchFamily="49" charset="-122"/>
                <a:ea typeface="楷体" pitchFamily="49" charset="-122"/>
              </a:rPr>
              <a:t>郑重提出了坚持和发展中国特色社会主义的鲜明立场。</a:t>
            </a:r>
            <a:endParaRPr lang="en-US" sz="2000" b="1" dirty="0">
              <a:solidFill>
                <a:srgbClr val="DE0000"/>
              </a:solidFill>
              <a:latin typeface="楷体" pitchFamily="49" charset="-122"/>
              <a:ea typeface="楷体" pitchFamily="49" charset="-122"/>
            </a:endParaRPr>
          </a:p>
        </p:txBody>
      </p:sp>
      <p:sp>
        <p:nvSpPr>
          <p:cNvPr id="48" name="文本1"/>
          <p:cNvSpPr>
            <a:spLocks noChangeArrowheads="1"/>
          </p:cNvSpPr>
          <p:nvPr/>
        </p:nvSpPr>
        <p:spPr bwMode="gray">
          <a:xfrm>
            <a:off x="2051720" y="1851670"/>
            <a:ext cx="3806164" cy="2861510"/>
          </a:xfrm>
          <a:prstGeom prst="roundRect">
            <a:avLst>
              <a:gd name="adj" fmla="val 8459"/>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lgn="ctr">
                <a:solidFill>
                  <a:schemeClr val="tx1"/>
                </a:solidFill>
                <a:prstDash val="sysDot"/>
                <a:round/>
                <a:headEnd/>
                <a:tailE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en-US" altLang="zh-CN" sz="1500" dirty="0" smtClean="0">
                <a:solidFill>
                  <a:srgbClr val="4D4D4D"/>
                </a:solidFill>
                <a:latin typeface="微软雅黑" pitchFamily="34" charset="-122"/>
                <a:ea typeface="微软雅黑" pitchFamily="34" charset="-122"/>
              </a:rPr>
              <a:t>       </a:t>
            </a:r>
            <a:r>
              <a:rPr lang="zh-CN" altLang="en-US" sz="1500" dirty="0" smtClean="0">
                <a:latin typeface="楷体" pitchFamily="49" charset="-122"/>
                <a:ea typeface="楷体" pitchFamily="49" charset="-122"/>
              </a:rPr>
              <a:t>习近平总书记的重要讲话，明确指出中国特色社会主义是改革开放以来党的全部理论和实践的主题，深刻阐述了新的历史条件下坚持和发展中国特色社会主义的一系列重大理论和实践问题，郑重表达了我们党坚定不移高举中国特色社会主义伟大旗帜，确保以新的精神状态和奋斗姿态把中国特色社会主义推向前进的坚定信心和坚强决心。</a:t>
            </a:r>
            <a:endParaRPr lang="zh-CN" altLang="zh-CN" sz="1500" b="1" dirty="0">
              <a:solidFill>
                <a:srgbClr val="4D4D4D"/>
              </a:solidFill>
              <a:latin typeface="微软雅黑" pitchFamily="34" charset="-122"/>
              <a:ea typeface="微软雅黑" pitchFamily="34"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Oval 110"/>
          <p:cNvSpPr>
            <a:spLocks noChangeArrowheads="1"/>
          </p:cNvSpPr>
          <p:nvPr/>
        </p:nvSpPr>
        <p:spPr bwMode="auto">
          <a:xfrm>
            <a:off x="1560069" y="1083087"/>
            <a:ext cx="637037" cy="613967"/>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r>
              <a:rPr lang="zh-CN" altLang="en-US" sz="2000" dirty="0" smtClean="0">
                <a:solidFill>
                  <a:srgbClr val="C00000"/>
                </a:solidFill>
                <a:latin typeface="楷体" pitchFamily="49" charset="-122"/>
                <a:ea typeface="楷体" pitchFamily="49" charset="-122"/>
              </a:rPr>
              <a:t>一</a:t>
            </a:r>
            <a:endParaRPr lang="id-ID" sz="2000" dirty="0">
              <a:solidFill>
                <a:srgbClr val="C00000"/>
              </a:solidFill>
              <a:latin typeface="楷体" pitchFamily="49" charset="-122"/>
              <a:ea typeface="楷体" pitchFamily="49" charset="-122"/>
            </a:endParaRPr>
          </a:p>
        </p:txBody>
      </p:sp>
      <p:pic>
        <p:nvPicPr>
          <p:cNvPr id="1026" name="Picture 2" descr="C:\Users\Administrator\Desktop\20140513134249-1632469941.jpg"/>
          <p:cNvPicPr>
            <a:picLocks noChangeAspect="1" noChangeArrowheads="1"/>
          </p:cNvPicPr>
          <p:nvPr/>
        </p:nvPicPr>
        <p:blipFill>
          <a:blip r:embed="rId6" cstate="print"/>
          <a:srcRect/>
          <a:stretch>
            <a:fillRect/>
          </a:stretch>
        </p:blipFill>
        <p:spPr bwMode="auto">
          <a:xfrm>
            <a:off x="6215074" y="2285998"/>
            <a:ext cx="2652304" cy="188876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明确讲话精神的重大意义</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285984" y="1071552"/>
            <a:ext cx="6143668" cy="543436"/>
          </a:xfrm>
          <a:prstGeom prst="rect">
            <a:avLst/>
          </a:prstGeom>
          <a:noFill/>
          <a:scene3d>
            <a:camera prst="orthographicFront"/>
            <a:lightRig rig="threePt" dir="t"/>
          </a:scene3d>
          <a:sp3d prstMaterial="metal">
            <a:bevelT prst="coolSlant"/>
            <a:bevelB prst="coolSlant"/>
            <a:contourClr>
              <a:schemeClr val="bg1"/>
            </a:contourClr>
          </a:sp3d>
        </p:spPr>
        <p:txBody>
          <a:bodyPr wrap="square" lIns="80979" tIns="40490" rIns="80979" bIns="40490" rtlCol="0">
            <a:spAutoFit/>
          </a:bodyPr>
          <a:lstStyle/>
          <a:p>
            <a:pPr>
              <a:lnSpc>
                <a:spcPct val="150000"/>
              </a:lnSpc>
            </a:pPr>
            <a:r>
              <a:rPr lang="zh-CN" altLang="en-US" sz="2000" dirty="0" smtClean="0">
                <a:solidFill>
                  <a:srgbClr val="DE0000"/>
                </a:solidFill>
                <a:latin typeface="楷体" pitchFamily="49" charset="-122"/>
                <a:ea typeface="楷体" pitchFamily="49" charset="-122"/>
              </a:rPr>
              <a:t>集中展现了党的十八大以来党的最新理论创新成果。</a:t>
            </a:r>
            <a:endParaRPr lang="en-US" sz="2000" b="1" dirty="0">
              <a:solidFill>
                <a:srgbClr val="DE0000"/>
              </a:solidFill>
              <a:latin typeface="楷体" pitchFamily="49" charset="-122"/>
              <a:ea typeface="楷体" pitchFamily="49" charset="-122"/>
            </a:endParaRPr>
          </a:p>
        </p:txBody>
      </p:sp>
      <p:sp>
        <p:nvSpPr>
          <p:cNvPr id="48" name="文本1"/>
          <p:cNvSpPr>
            <a:spLocks noChangeArrowheads="1"/>
          </p:cNvSpPr>
          <p:nvPr/>
        </p:nvSpPr>
        <p:spPr bwMode="gray">
          <a:xfrm>
            <a:off x="1835696" y="1707654"/>
            <a:ext cx="3600400" cy="3024336"/>
          </a:xfrm>
          <a:prstGeom prst="roundRect">
            <a:avLst>
              <a:gd name="adj" fmla="val 9014"/>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lgn="ctr">
                <a:solidFill>
                  <a:schemeClr val="tx1"/>
                </a:solidFill>
                <a:prstDash val="sysDot"/>
                <a:round/>
                <a:headEnd/>
                <a:tailE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500" dirty="0" smtClean="0">
                <a:latin typeface="楷体" pitchFamily="49" charset="-122"/>
                <a:ea typeface="楷体" pitchFamily="49" charset="-122"/>
              </a:rPr>
              <a:t>    习近平总书记的重要讲话，是一篇闪耀着马克思主义真理光辉的纲领性文献，是对党的十八大以来习近平总书记系列重要讲话精神和治国理政新理念新思想新战略的逻辑延展、创新发展、纵深拓展，体现了以习近平同志为核心的党中央勇于变革、勇于创新，永不僵化、永不停滞的政治品格，为我们进行伟大斗争、建设伟大工程、推进伟大事业、实现伟大梦想提供了强大思想理论武器。</a:t>
            </a:r>
            <a:endParaRPr lang="zh-CN" altLang="zh-CN" sz="150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Oval 110"/>
          <p:cNvSpPr>
            <a:spLocks noChangeArrowheads="1"/>
          </p:cNvSpPr>
          <p:nvPr/>
        </p:nvSpPr>
        <p:spPr bwMode="auto">
          <a:xfrm>
            <a:off x="1560069" y="1083087"/>
            <a:ext cx="637037" cy="613967"/>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r>
              <a:rPr lang="zh-CN" altLang="en-US" sz="2000" dirty="0" smtClean="0">
                <a:solidFill>
                  <a:srgbClr val="C00000"/>
                </a:solidFill>
                <a:latin typeface="楷体" pitchFamily="49" charset="-122"/>
                <a:ea typeface="楷体" pitchFamily="49" charset="-122"/>
              </a:rPr>
              <a:t>二</a:t>
            </a:r>
            <a:endParaRPr lang="id-ID" sz="2000" dirty="0">
              <a:solidFill>
                <a:srgbClr val="C00000"/>
              </a:solidFill>
              <a:latin typeface="楷体" pitchFamily="49" charset="-122"/>
              <a:ea typeface="楷体" pitchFamily="49" charset="-122"/>
            </a:endParaRPr>
          </a:p>
        </p:txBody>
      </p:sp>
      <p:pic>
        <p:nvPicPr>
          <p:cNvPr id="2050" name="Picture 2" descr="C:\Users\Administrator\Desktop\db4f0c7d-8084-40e4-b375-a683cad055f5.jpg"/>
          <p:cNvPicPr>
            <a:picLocks noChangeAspect="1" noChangeArrowheads="1"/>
          </p:cNvPicPr>
          <p:nvPr/>
        </p:nvPicPr>
        <p:blipFill>
          <a:blip r:embed="rId6" cstate="print"/>
          <a:srcRect/>
          <a:stretch>
            <a:fillRect/>
          </a:stretch>
        </p:blipFill>
        <p:spPr bwMode="auto">
          <a:xfrm>
            <a:off x="5724128" y="2211710"/>
            <a:ext cx="3120430" cy="201094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p:bldP spid="4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明确讲话精神的重大意义</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285984" y="1071552"/>
            <a:ext cx="6357982" cy="471301"/>
          </a:xfrm>
          <a:prstGeom prst="rect">
            <a:avLst/>
          </a:prstGeom>
          <a:noFill/>
          <a:scene3d>
            <a:camera prst="orthographicFront"/>
            <a:lightRig rig="threePt" dir="t"/>
          </a:scene3d>
          <a:sp3d prstMaterial="metal">
            <a:bevelT prst="coolSlant"/>
            <a:bevelB prst="coolSlant"/>
            <a:contourClr>
              <a:schemeClr val="bg1"/>
            </a:contourClr>
          </a:sp3d>
        </p:spPr>
        <p:txBody>
          <a:bodyPr wrap="square" lIns="80979" tIns="40490" rIns="80979" bIns="40490" rtlCol="0">
            <a:spAutoFit/>
          </a:bodyPr>
          <a:lstStyle/>
          <a:p>
            <a:pPr>
              <a:lnSpc>
                <a:spcPct val="150000"/>
              </a:lnSpc>
            </a:pPr>
            <a:r>
              <a:rPr lang="zh-CN" altLang="en-US" sz="2000" dirty="0" smtClean="0">
                <a:solidFill>
                  <a:srgbClr val="DE0000"/>
                </a:solidFill>
                <a:latin typeface="楷体" pitchFamily="49" charset="-122"/>
                <a:ea typeface="楷体" pitchFamily="49" charset="-122"/>
              </a:rPr>
              <a:t>深刻阐明了我们党所面临的宏观形势和肩负的历史使命。</a:t>
            </a:r>
            <a:endParaRPr lang="en-US" sz="2000" b="1" dirty="0">
              <a:solidFill>
                <a:srgbClr val="DE0000"/>
              </a:solidFill>
              <a:latin typeface="楷体" pitchFamily="49" charset="-122"/>
              <a:ea typeface="楷体" pitchFamily="49" charset="-122"/>
            </a:endParaRPr>
          </a:p>
        </p:txBody>
      </p:sp>
      <p:sp>
        <p:nvSpPr>
          <p:cNvPr id="48" name="文本1"/>
          <p:cNvSpPr>
            <a:spLocks noChangeArrowheads="1"/>
          </p:cNvSpPr>
          <p:nvPr/>
        </p:nvSpPr>
        <p:spPr bwMode="gray">
          <a:xfrm>
            <a:off x="2071670" y="1928808"/>
            <a:ext cx="3929090" cy="2571768"/>
          </a:xfrm>
          <a:prstGeom prst="roundRect">
            <a:avLst>
              <a:gd name="adj" fmla="val 11692"/>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lgn="ctr">
                <a:solidFill>
                  <a:schemeClr val="tx1"/>
                </a:solidFill>
                <a:prstDash val="sysDot"/>
                <a:round/>
                <a:headEnd/>
                <a:tailE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dirty="0" smtClean="0">
                <a:latin typeface="楷体" pitchFamily="49" charset="-122"/>
                <a:ea typeface="楷体" pitchFamily="49" charset="-122"/>
              </a:rPr>
              <a:t>    </a:t>
            </a:r>
            <a:r>
              <a:rPr lang="zh-CN" altLang="en-US" sz="1400" dirty="0" smtClean="0">
                <a:latin typeface="楷体" pitchFamily="49" charset="-122"/>
                <a:ea typeface="楷体" pitchFamily="49" charset="-122"/>
              </a:rPr>
              <a:t>习近平总书记的重要讲话，全面分析了世情国情党情的深刻变化，明确宣示了我们党“举什么旗、走什么路、以什么样的精神状态、担负什么样的历史使命、实现什么样的奋斗目标”等事关党和国家前途命运的重大问题，彰显出以习近平同志为核心的党中央对党、对国家、对民族、对人民的责任担当，体现出胸怀天下、强国富民、戮力复兴的历史使命感。</a:t>
            </a:r>
            <a:endParaRPr lang="zh-CN" altLang="zh-CN" sz="140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Oval 110"/>
          <p:cNvSpPr>
            <a:spLocks noChangeArrowheads="1"/>
          </p:cNvSpPr>
          <p:nvPr/>
        </p:nvSpPr>
        <p:spPr bwMode="auto">
          <a:xfrm>
            <a:off x="1560069" y="1083087"/>
            <a:ext cx="637037" cy="613967"/>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r>
              <a:rPr lang="zh-CN" altLang="en-US" sz="2000" dirty="0" smtClean="0">
                <a:solidFill>
                  <a:srgbClr val="C00000"/>
                </a:solidFill>
                <a:latin typeface="楷体" pitchFamily="49" charset="-122"/>
                <a:ea typeface="楷体" pitchFamily="49" charset="-122"/>
              </a:rPr>
              <a:t>三</a:t>
            </a:r>
            <a:endParaRPr lang="id-ID" sz="2000" dirty="0">
              <a:solidFill>
                <a:srgbClr val="C00000"/>
              </a:solidFill>
              <a:latin typeface="楷体" pitchFamily="49" charset="-122"/>
              <a:ea typeface="楷体" pitchFamily="49" charset="-122"/>
            </a:endParaRPr>
          </a:p>
        </p:txBody>
      </p:sp>
      <p:pic>
        <p:nvPicPr>
          <p:cNvPr id="1026" name="Picture 2" descr="C:\Users\Administrator\Desktop\图片1.jpg"/>
          <p:cNvPicPr>
            <a:picLocks noChangeAspect="1" noChangeArrowheads="1"/>
          </p:cNvPicPr>
          <p:nvPr/>
        </p:nvPicPr>
        <p:blipFill>
          <a:blip r:embed="rId6" cstate="print"/>
          <a:srcRect l="7451" t="11063" r="8110" b="11494"/>
          <a:stretch>
            <a:fillRect/>
          </a:stretch>
        </p:blipFill>
        <p:spPr bwMode="auto">
          <a:xfrm>
            <a:off x="6357950" y="2467840"/>
            <a:ext cx="2428892" cy="154565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p:bldP spid="48"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duotone>
              <a:prstClr val="black"/>
              <a:schemeClr val="accent3">
                <a:tint val="45000"/>
                <a:satMod val="400000"/>
              </a:schemeClr>
            </a:duotone>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flipH="1">
            <a:off x="-3297970" y="3592247"/>
            <a:ext cx="12441971" cy="2313923"/>
          </a:xfrm>
          <a:prstGeom prst="rect">
            <a:avLst/>
          </a:prstGeom>
        </p:spPr>
      </p:pic>
      <p:sp>
        <p:nvSpPr>
          <p:cNvPr id="12" name="Rectangle 2"/>
          <p:cNvSpPr>
            <a:spLocks noChangeArrowheads="1"/>
          </p:cNvSpPr>
          <p:nvPr/>
        </p:nvSpPr>
        <p:spPr bwMode="auto">
          <a:xfrm>
            <a:off x="1285852" y="357172"/>
            <a:ext cx="3024336"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zh-CN" altLang="en-US" sz="1900" b="0" dirty="0" smtClean="0">
                <a:solidFill>
                  <a:srgbClr val="C00000"/>
                </a:solidFill>
                <a:latin typeface="+mn-ea"/>
                <a:ea typeface="+mn-ea"/>
              </a:rPr>
              <a:t>明确讲话精神的重大意义</a:t>
            </a:r>
            <a:endParaRPr lang="zh-CN" altLang="en-US" sz="1900" b="0" dirty="0">
              <a:solidFill>
                <a:srgbClr val="C00000"/>
              </a:solidFill>
              <a:latin typeface="+mn-ea"/>
              <a:ea typeface="+mn-ea"/>
            </a:endParaRPr>
          </a:p>
        </p:txBody>
      </p:sp>
      <p:grpSp>
        <p:nvGrpSpPr>
          <p:cNvPr id="2" name="Group 5"/>
          <p:cNvGrpSpPr>
            <a:grpSpLocks/>
          </p:cNvGrpSpPr>
          <p:nvPr/>
        </p:nvGrpSpPr>
        <p:grpSpPr bwMode="auto">
          <a:xfrm>
            <a:off x="952500" y="404813"/>
            <a:ext cx="360363" cy="287337"/>
            <a:chOff x="0" y="0"/>
            <a:chExt cx="360040" cy="288032"/>
          </a:xfrm>
        </p:grpSpPr>
        <p:sp>
          <p:nvSpPr>
            <p:cNvPr id="14" name="燕尾形 19"/>
            <p:cNvSpPr>
              <a:spLocks noChangeArrowheads="1"/>
            </p:cNvSpPr>
            <p:nvPr/>
          </p:nvSpPr>
          <p:spPr bwMode="auto">
            <a:xfrm>
              <a:off x="144016" y="0"/>
              <a:ext cx="216024" cy="288032"/>
            </a:xfrm>
            <a:prstGeom prst="chevron">
              <a:avLst>
                <a:gd name="adj" fmla="val 50000"/>
              </a:avLst>
            </a:prstGeom>
            <a:solidFill>
              <a:srgbClr val="7F7F7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sp>
          <p:nvSpPr>
            <p:cNvPr id="15" name="燕尾形 20"/>
            <p:cNvSpPr>
              <a:spLocks noChangeArrowheads="1"/>
            </p:cNvSpPr>
            <p:nvPr/>
          </p:nvSpPr>
          <p:spPr bwMode="auto">
            <a:xfrm>
              <a:off x="0" y="0"/>
              <a:ext cx="216024" cy="288032"/>
            </a:xfrm>
            <a:prstGeom prst="chevron">
              <a:avLst>
                <a:gd name="adj" fmla="val 50000"/>
              </a:avLst>
            </a:prstGeom>
            <a:solidFill>
              <a:srgbClr val="A5A5A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
        <p:nvSpPr>
          <p:cNvPr id="16" name="直接连接符 21"/>
          <p:cNvSpPr>
            <a:spLocks noChangeShapeType="1"/>
          </p:cNvSpPr>
          <p:nvPr/>
        </p:nvSpPr>
        <p:spPr bwMode="auto">
          <a:xfrm>
            <a:off x="0" y="549275"/>
            <a:ext cx="952500" cy="0"/>
          </a:xfrm>
          <a:prstGeom prst="line">
            <a:avLst/>
          </a:prstGeom>
          <a:noFill/>
          <a:ln w="9525" cap="flat" cmpd="sng">
            <a:solidFill>
              <a:srgbClr val="D7190F"/>
            </a:solidFill>
            <a:miter lim="800000"/>
            <a:headEnd/>
            <a:tailEnd type="oval" w="med" len="med"/>
          </a:ln>
          <a:extLst>
            <a:ext uri="{909E8E84-426E-40DD-AFC4-6F175D3DCCD1}">
              <a14:hiddenFill xmlns="" xmlns:a14="http://schemas.microsoft.com/office/drawing/2010/main">
                <a:noFill/>
              </a14:hiddenFill>
            </a:ext>
          </a:extLst>
        </p:spPr>
        <p:txBody>
          <a:bodyPr/>
          <a:lstStyle/>
          <a:p>
            <a:endParaRPr lang="zh-CN" altLang="en-US"/>
          </a:p>
        </p:txBody>
      </p:sp>
      <p:sp>
        <p:nvSpPr>
          <p:cNvPr id="17" name="直接连接符 22"/>
          <p:cNvSpPr>
            <a:spLocks noChangeShapeType="1"/>
          </p:cNvSpPr>
          <p:nvPr/>
        </p:nvSpPr>
        <p:spPr bwMode="auto">
          <a:xfrm>
            <a:off x="4139952" y="549275"/>
            <a:ext cx="5007223" cy="0"/>
          </a:xfrm>
          <a:prstGeom prst="line">
            <a:avLst/>
          </a:prstGeom>
          <a:noFill/>
          <a:ln w="9525" cap="flat" cmpd="sng">
            <a:solidFill>
              <a:srgbClr val="D7190F"/>
            </a:solidFill>
            <a:miter lim="800000"/>
            <a:headEnd type="oval" w="med" len="med"/>
            <a:tailEnd/>
          </a:ln>
          <a:extLst>
            <a:ext uri="{909E8E84-426E-40DD-AFC4-6F175D3DCCD1}">
              <a14:hiddenFill xmlns="" xmlns:a14="http://schemas.microsoft.com/office/drawing/2010/main">
                <a:noFill/>
              </a14:hiddenFill>
            </a:ext>
          </a:extLst>
        </p:spPr>
        <p:txBody>
          <a:bodyPr/>
          <a:lstStyle/>
          <a:p>
            <a:endParaRPr lang="zh-CN" altLang="en-US"/>
          </a:p>
        </p:txBody>
      </p:sp>
      <p:sp>
        <p:nvSpPr>
          <p:cNvPr id="18" name="矩形 4"/>
          <p:cNvSpPr>
            <a:spLocks noChangeArrowheads="1"/>
          </p:cNvSpPr>
          <p:nvPr/>
        </p:nvSpPr>
        <p:spPr bwMode="auto">
          <a:xfrm>
            <a:off x="8750300" y="274638"/>
            <a:ext cx="396875" cy="280987"/>
          </a:xfrm>
          <a:prstGeom prst="rect">
            <a:avLst/>
          </a:prstGeom>
          <a:solidFill>
            <a:srgbClr val="D7190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40" name="TextBox 39"/>
          <p:cNvSpPr txBox="1"/>
          <p:nvPr/>
        </p:nvSpPr>
        <p:spPr>
          <a:xfrm>
            <a:off x="2214546" y="1071552"/>
            <a:ext cx="6357982" cy="471301"/>
          </a:xfrm>
          <a:prstGeom prst="rect">
            <a:avLst/>
          </a:prstGeom>
          <a:noFill/>
          <a:scene3d>
            <a:camera prst="orthographicFront"/>
            <a:lightRig rig="threePt" dir="t"/>
          </a:scene3d>
          <a:sp3d prstMaterial="metal">
            <a:bevelT prst="coolSlant"/>
            <a:bevelB prst="coolSlant"/>
            <a:contourClr>
              <a:schemeClr val="bg1"/>
            </a:contourClr>
          </a:sp3d>
        </p:spPr>
        <p:txBody>
          <a:bodyPr wrap="square" lIns="80979" tIns="40490" rIns="80979" bIns="40490" rtlCol="0">
            <a:spAutoFit/>
          </a:bodyPr>
          <a:lstStyle/>
          <a:p>
            <a:pPr>
              <a:lnSpc>
                <a:spcPct val="150000"/>
              </a:lnSpc>
            </a:pPr>
            <a:r>
              <a:rPr lang="zh-CN" altLang="en-US" sz="2000" dirty="0" smtClean="0">
                <a:solidFill>
                  <a:srgbClr val="DE0000"/>
                </a:solidFill>
                <a:latin typeface="楷体" pitchFamily="49" charset="-122"/>
                <a:ea typeface="楷体" pitchFamily="49" charset="-122"/>
              </a:rPr>
              <a:t>全面部署了党和国家未来目标任务和战略重点。</a:t>
            </a:r>
            <a:endParaRPr lang="en-US" sz="2000" b="1" dirty="0">
              <a:solidFill>
                <a:srgbClr val="DE0000"/>
              </a:solidFill>
              <a:latin typeface="楷体" pitchFamily="49" charset="-122"/>
              <a:ea typeface="楷体" pitchFamily="49" charset="-122"/>
            </a:endParaRPr>
          </a:p>
        </p:txBody>
      </p:sp>
      <p:sp>
        <p:nvSpPr>
          <p:cNvPr id="48" name="文本1"/>
          <p:cNvSpPr>
            <a:spLocks noChangeArrowheads="1"/>
          </p:cNvSpPr>
          <p:nvPr/>
        </p:nvSpPr>
        <p:spPr bwMode="gray">
          <a:xfrm>
            <a:off x="2071670" y="1857370"/>
            <a:ext cx="3929090" cy="2500330"/>
          </a:xfrm>
          <a:prstGeom prst="roundRect">
            <a:avLst>
              <a:gd name="adj" fmla="val 11923"/>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 xmlns:a14="http://schemas.microsoft.com/office/drawing/2010/main" w="6350" algn="ctr">
                <a:solidFill>
                  <a:schemeClr val="tx1"/>
                </a:solidFill>
                <a:prstDash val="sysDot"/>
                <a:round/>
                <a:headEnd/>
                <a:tailE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dirty="0" smtClean="0">
                <a:latin typeface="楷体" pitchFamily="49" charset="-122"/>
                <a:ea typeface="楷体" pitchFamily="49" charset="-122"/>
              </a:rPr>
              <a:t>    </a:t>
            </a:r>
            <a:r>
              <a:rPr lang="zh-CN" altLang="en-US" sz="1400" dirty="0" smtClean="0">
                <a:latin typeface="楷体" pitchFamily="49" charset="-122"/>
                <a:ea typeface="楷体" pitchFamily="49" charset="-122"/>
              </a:rPr>
              <a:t>习近平总书记的重要讲话，着眼我国发展的阶段性特征、人民群众对美好生活的向往，阐明了未来一个时期党和国家事业发展的大政方针和行动纲领，提出了一系列新的重要思想、重要观点、重大判断、重大举措，具有很强的思想性、战略性、前瞻性、指导性，必将极大地鼓舞和激励全国人民为实现中华民族伟大复兴的中国梦而不懈奋斗。</a:t>
            </a:r>
            <a:endParaRPr lang="zh-CN" altLang="zh-CN" sz="1400" dirty="0">
              <a:latin typeface="楷体" pitchFamily="49" charset="-122"/>
              <a:ea typeface="楷体" pitchFamily="49" charset="-122"/>
            </a:endParaRPr>
          </a:p>
        </p:txBody>
      </p:sp>
      <p:pic>
        <p:nvPicPr>
          <p:cNvPr id="56" name="图片 55"/>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a:xfrm>
            <a:off x="0" y="1343010"/>
            <a:ext cx="1714512" cy="3800490"/>
          </a:xfrm>
          <a:prstGeom prst="rect">
            <a:avLst/>
          </a:prstGeom>
        </p:spPr>
      </p:pic>
      <p:sp>
        <p:nvSpPr>
          <p:cNvPr id="13" name="Oval 110"/>
          <p:cNvSpPr>
            <a:spLocks noChangeArrowheads="1"/>
          </p:cNvSpPr>
          <p:nvPr/>
        </p:nvSpPr>
        <p:spPr bwMode="auto">
          <a:xfrm>
            <a:off x="1560069" y="1083087"/>
            <a:ext cx="637037" cy="613967"/>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prstTxWarp prst="textNoShape">
              <a:avLst/>
            </a:prstTxWarp>
          </a:bodyPr>
          <a:lstStyle/>
          <a:p>
            <a:r>
              <a:rPr lang="zh-CN" altLang="en-US" sz="2000" dirty="0" smtClean="0">
                <a:solidFill>
                  <a:srgbClr val="C00000"/>
                </a:solidFill>
                <a:latin typeface="楷体" pitchFamily="49" charset="-122"/>
                <a:ea typeface="楷体" pitchFamily="49" charset="-122"/>
              </a:rPr>
              <a:t>四</a:t>
            </a:r>
            <a:endParaRPr lang="id-ID" sz="2000" dirty="0">
              <a:solidFill>
                <a:srgbClr val="C00000"/>
              </a:solidFill>
              <a:latin typeface="楷体" pitchFamily="49" charset="-122"/>
              <a:ea typeface="楷体" pitchFamily="49" charset="-122"/>
            </a:endParaRPr>
          </a:p>
        </p:txBody>
      </p:sp>
      <p:pic>
        <p:nvPicPr>
          <p:cNvPr id="2050" name="Picture 2" descr="C:\Users\Administrator\Desktop\图片2.jpg"/>
          <p:cNvPicPr>
            <a:picLocks noChangeAspect="1" noChangeArrowheads="1"/>
          </p:cNvPicPr>
          <p:nvPr/>
        </p:nvPicPr>
        <p:blipFill>
          <a:blip r:embed="rId6" cstate="print"/>
          <a:srcRect/>
          <a:stretch>
            <a:fillRect/>
          </a:stretch>
        </p:blipFill>
        <p:spPr bwMode="auto">
          <a:xfrm>
            <a:off x="6286512" y="2285998"/>
            <a:ext cx="2530475" cy="178593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p:cBhvr>
                                        <p:cTn id="7" dur="500"/>
                                        <p:tgtEl>
                                          <p:spTgt spid="1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ppt_x</p:attrName>
                                        </p:attrNameLst>
                                      </p:cBhvr>
                                      <p:tavLst>
                                        <p:tav tm="0">
                                          <p:val>
                                            <p:strVal val="0-#ppt_w/2"/>
                                          </p:val>
                                        </p:tav>
                                        <p:tav tm="100000">
                                          <p:val>
                                            <p:strVal val="#ppt_x"/>
                                          </p:val>
                                        </p:tav>
                                      </p:tavLst>
                                    </p:anim>
                                    <p:anim calcmode="lin" valueType="num">
                                      <p:cBhvr>
                                        <p:cTn id="12" dur="3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ppt_x</p:attrName>
                                        </p:attrNameLst>
                                      </p:cBhvr>
                                      <p:tavLst>
                                        <p:tav tm="0">
                                          <p:val>
                                            <p:strVal val="0-#ppt_w/2"/>
                                          </p:val>
                                        </p:tav>
                                        <p:tav tm="100000">
                                          <p:val>
                                            <p:strVal val="#ppt_x"/>
                                          </p:val>
                                        </p:tav>
                                      </p:tavLst>
                                    </p:anim>
                                    <p:anim calcmode="lin" valueType="num">
                                      <p:cBhvr>
                                        <p:cTn id="16" dur="3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p:cBhvr>
                                        <p:cTn id="20" dur="500"/>
                                        <p:tgtEl>
                                          <p:spTgt spid="18"/>
                                        </p:tgtEl>
                                      </p:cBhvr>
                                    </p:animEffect>
                                  </p:childTnLst>
                                </p:cTn>
                              </p:par>
                            </p:childTnLst>
                          </p:cTn>
                        </p:par>
                        <p:par>
                          <p:cTn id="21" fill="hold">
                            <p:stCondLst>
                              <p:cond delay="16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P spid="16" grpId="0" animBg="1"/>
      <p:bldP spid="17" grpId="0" animBg="1"/>
      <p:bldP spid="18" grpId="0" bldLvl="0" animBg="1" autoUpdateAnimBg="0"/>
      <p:bldP spid="40" grpId="0"/>
      <p:bldP spid="48"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 name="ISPRING_PRESENTATION_TITLE" val="103.pptx"/>
</p:tagLst>
</file>

<file path=ppt/theme/theme1.xml><?xml version="1.0" encoding="utf-8"?>
<a:theme xmlns:a="http://schemas.openxmlformats.org/drawingml/2006/main" name="微笑PPT - 小A">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D91A15"/>
      </a:accent1>
      <a:accent2>
        <a:srgbClr val="F20000"/>
      </a:accent2>
      <a:accent3>
        <a:srgbClr val="A5A5A5"/>
      </a:accent3>
      <a:accent4>
        <a:srgbClr val="D6A869"/>
      </a:accent4>
      <a:accent5>
        <a:srgbClr val="E81B16"/>
      </a:accent5>
      <a:accent6>
        <a:srgbClr val="C00000"/>
      </a:accent6>
      <a:hlink>
        <a:srgbClr val="0563C1"/>
      </a:hlink>
      <a:folHlink>
        <a:srgbClr val="954F72"/>
      </a:folHlink>
    </a:clrScheme>
    <a:fontScheme name="自定义 1">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2869</Words>
  <Application>Microsoft Office PowerPoint</Application>
  <PresentationFormat>全屏显示(16:9)</PresentationFormat>
  <Paragraphs>211</Paragraphs>
  <Slides>29</Slides>
  <Notes>29</Notes>
  <HiddenSlides>0</HiddenSlides>
  <MMClips>0</MMClips>
  <ScaleCrop>false</ScaleCrop>
  <HeadingPairs>
    <vt:vector size="4" baseType="variant">
      <vt:variant>
        <vt:lpstr>主题</vt:lpstr>
      </vt:variant>
      <vt:variant>
        <vt:i4>2</vt:i4>
      </vt:variant>
      <vt:variant>
        <vt:lpstr>幻灯片标题</vt:lpstr>
      </vt:variant>
      <vt:variant>
        <vt:i4>29</vt:i4>
      </vt:variant>
    </vt:vector>
  </HeadingPairs>
  <TitlesOfParts>
    <vt:vector size="31" baseType="lpstr">
      <vt:lpstr>微笑PPT - 小A</vt:lpstr>
      <vt:lpstr>Office 主题​​</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103.pptx</dc:title>
  <dc:creator/>
  <cp:lastModifiedBy/>
  <cp:revision>1</cp:revision>
  <dcterms:created xsi:type="dcterms:W3CDTF">2017-01-15T14:07:57Z</dcterms:created>
  <dcterms:modified xsi:type="dcterms:W3CDTF">2017-09-09T07:54:59Z</dcterms:modified>
</cp:coreProperties>
</file>