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3" r:id="rId5"/>
    <p:sldId id="334" r:id="rId6"/>
    <p:sldId id="336" r:id="rId7"/>
    <p:sldId id="397" r:id="rId8"/>
    <p:sldId id="326" r:id="rId9"/>
    <p:sldId id="348" r:id="rId10"/>
    <p:sldId id="351" r:id="rId11"/>
    <p:sldId id="349" r:id="rId12"/>
    <p:sldId id="374" r:id="rId13"/>
    <p:sldId id="350" r:id="rId14"/>
    <p:sldId id="375" r:id="rId15"/>
    <p:sldId id="378" r:id="rId16"/>
    <p:sldId id="376" r:id="rId17"/>
    <p:sldId id="377" r:id="rId18"/>
    <p:sldId id="379" r:id="rId19"/>
    <p:sldId id="337" r:id="rId20"/>
    <p:sldId id="338" r:id="rId21"/>
    <p:sldId id="339" r:id="rId22"/>
    <p:sldId id="340" r:id="rId23"/>
    <p:sldId id="341" r:id="rId24"/>
    <p:sldId id="342" r:id="rId25"/>
    <p:sldId id="343" r:id="rId26"/>
    <p:sldId id="344" r:id="rId27"/>
    <p:sldId id="345" r:id="rId28"/>
    <p:sldId id="346" r:id="rId29"/>
    <p:sldId id="347" r:id="rId30"/>
    <p:sldId id="380" r:id="rId31"/>
    <p:sldId id="358" r:id="rId32"/>
    <p:sldId id="36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7B6"/>
    <a:srgbClr val="3B4ADD"/>
    <a:srgbClr val="4246DA"/>
    <a:srgbClr val="1A1D84"/>
    <a:srgbClr val="FFF8E5"/>
    <a:srgbClr val="3E558B"/>
    <a:srgbClr val="C00000"/>
    <a:srgbClr val="591300"/>
    <a:srgbClr val="FF8427"/>
    <a:srgbClr val="FFF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056" autoAdjust="0"/>
  </p:normalViewPr>
  <p:slideViewPr>
    <p:cSldViewPr snapToGrid="0">
      <p:cViewPr>
        <p:scale>
          <a:sx n="100" d="100"/>
          <a:sy n="100" d="100"/>
        </p:scale>
        <p:origin x="-276" y="414"/>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68B4D-88EB-4D1B-8C05-E00D18859B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22898-45BB-4E96-99D7-729736ECC9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更多精美</a:t>
            </a:r>
            <a:r>
              <a:rPr lang="en-US" altLang="zh-CN" smtClean="0"/>
              <a:t>PPT</a:t>
            </a:r>
            <a:r>
              <a:rPr lang="zh-CN" altLang="en-US" smtClean="0"/>
              <a:t>模板下载：</a:t>
            </a:r>
            <a:endParaRPr lang="en-US" altLang="zh-CN" smtClean="0"/>
          </a:p>
          <a:p>
            <a:r>
              <a:rPr lang="en-US" altLang="zh-CN" smtClean="0"/>
              <a:t>http://so.ooopic.com/sousuo/15770370/</a:t>
            </a:r>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A04A4A3-7ECB-42D6-A55D-9CAE56BDD9C0}"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A04A4A3-7ECB-42D6-A55D-9CAE56BDD9C0}"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更多精美</a:t>
            </a:r>
            <a:r>
              <a:rPr lang="en-US" altLang="zh-CN" smtClean="0"/>
              <a:t>PPT</a:t>
            </a:r>
            <a:r>
              <a:rPr lang="zh-CN" altLang="en-US" smtClean="0"/>
              <a:t>模板下载：</a:t>
            </a:r>
            <a:endParaRPr lang="en-US" altLang="zh-CN" smtClean="0"/>
          </a:p>
          <a:p>
            <a:r>
              <a:rPr lang="en-US" altLang="zh-CN" smtClean="0"/>
              <a:t>http://so.ooopic.com/sousuo/15770370/</a:t>
            </a:r>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A04A4A3-7ECB-42D6-A55D-9CAE56BDD9C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A04A4A3-7ECB-42D6-A55D-9CAE56BDD9C0}"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0"/>
            <a:ext cx="12188950" cy="6857999"/>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384" y="92984"/>
            <a:ext cx="908266" cy="1270303"/>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0"/>
            <a:ext cx="12188950" cy="685799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sp>
        <p:nvSpPr>
          <p:cNvPr id="7" name="矩形 6"/>
          <p:cNvSpPr/>
          <p:nvPr userDrawn="1"/>
        </p:nvSpPr>
        <p:spPr>
          <a:xfrm>
            <a:off x="170180" y="6962457"/>
            <a:ext cx="144780" cy="1447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40360" y="6962457"/>
            <a:ext cx="144780" cy="1447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962457"/>
            <a:ext cx="144780" cy="1447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10540" y="6962457"/>
            <a:ext cx="144780" cy="144780"/>
          </a:xfrm>
          <a:prstGeom prst="rect">
            <a:avLst/>
          </a:prstGeom>
          <a:solidFill>
            <a:srgbClr val="FFF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microsoft.com/office/2007/relationships/media" Target="file:///C:\Documents%20and%20Settings\Administrator\&#26700;&#38754;\asset_278715.mp4" TargetMode="External"/><Relationship Id="rId1" Type="http://schemas.openxmlformats.org/officeDocument/2006/relationships/video" Target="file:///C:\Documents%20and%20Settings\Administrator\&#26700;&#38754;\asset_278715.mp4"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 y="3464995"/>
            <a:ext cx="5648324" cy="2973904"/>
          </a:xfrm>
          <a:prstGeom prst="rect">
            <a:avLst/>
          </a:prstGeom>
        </p:spPr>
      </p:pic>
      <p:sp>
        <p:nvSpPr>
          <p:cNvPr id="5" name="矩形 4"/>
          <p:cNvSpPr/>
          <p:nvPr/>
        </p:nvSpPr>
        <p:spPr>
          <a:xfrm>
            <a:off x="38100" y="1890036"/>
            <a:ext cx="11506199" cy="2862322"/>
          </a:xfrm>
          <a:prstGeom prst="rect">
            <a:avLst/>
          </a:prstGeom>
        </p:spPr>
        <p:txBody>
          <a:bodyPr wrap="square">
            <a:spAutoFit/>
          </a:bodyPr>
          <a:lstStyle/>
          <a:p>
            <a:pPr algn="ctr"/>
            <a:r>
              <a:rPr lang="zh-CN" altLang="en-US" sz="88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Arial" panose="020B0604020202020204" pitchFamily="34" charset="0"/>
                <a:ea typeface="微软雅黑" panose="020B0503020204020204" pitchFamily="34" charset="-122"/>
                <a:sym typeface="Arial" panose="020B0604020202020204" pitchFamily="34" charset="0"/>
              </a:rPr>
              <a:t>“一带一路</a:t>
            </a:r>
            <a:r>
              <a:rPr lang="zh-CN" altLang="en-US" sz="88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Arial" panose="020B0604020202020204" pitchFamily="34" charset="0"/>
                <a:ea typeface="微软雅黑" panose="020B0503020204020204" pitchFamily="34" charset="-122"/>
                <a:sym typeface="Arial" panose="020B0604020202020204" pitchFamily="34" charset="0"/>
              </a:rPr>
              <a:t>”国</a:t>
            </a:r>
            <a:r>
              <a:rPr lang="zh-CN" altLang="en-US" sz="88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Arial" panose="020B0604020202020204" pitchFamily="34" charset="0"/>
                <a:ea typeface="微软雅黑" panose="020B0503020204020204" pitchFamily="34" charset="-122"/>
                <a:sym typeface="Arial" panose="020B0604020202020204" pitchFamily="34" charset="0"/>
              </a:rPr>
              <a:t>际合作高峰论坛</a:t>
            </a:r>
            <a:endParaRPr lang="zh-CN" altLang="en-US" sz="88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7073"/>
            <a:ext cx="3486150" cy="340092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378" y="519814"/>
            <a:ext cx="1260847" cy="17634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6000" advClick="0" advTm="0"/>
    </mc:Choice>
    <mc:Fallback>
      <p:transition spd="slow"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911225" y="1930400"/>
            <a:ext cx="10368915" cy="4531360"/>
          </a:xfrm>
          <a:prstGeom prst="rect">
            <a:avLst/>
          </a:prstGeom>
          <a:noFill/>
          <a:ln w="19050">
            <a:solidFill>
              <a:srgbClr val="2427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191022" y="2224823"/>
            <a:ext cx="9808447" cy="2971800"/>
          </a:xfrm>
          <a:prstGeom prst="rect">
            <a:avLst/>
          </a:prstGeom>
          <a:noFill/>
        </p:spPr>
        <p:txBody>
          <a:bodyPr wrap="square" rtlCol="0">
            <a:spAutoFit/>
          </a:bodyPr>
          <a:lstStyle/>
          <a:p>
            <a:pPr algn="just">
              <a:lnSpc>
                <a:spcPct val="150000"/>
              </a:lnSpc>
            </a:pP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为了更好凝聚共识，推进合作，中国将高峰论坛</a:t>
            </a:r>
            <a:r>
              <a:rPr lang="zh-CN" altLang="en-US" dirty="0">
                <a:solidFill>
                  <a:srgbClr val="FF0000"/>
                </a:solidFill>
                <a:latin typeface="微软雅黑" panose="020B0503020204020204" pitchFamily="34" charset="-122"/>
                <a:ea typeface="微软雅黑" panose="020B0503020204020204" pitchFamily="34" charset="-122"/>
              </a:rPr>
              <a:t>主题</a:t>
            </a:r>
            <a:r>
              <a:rPr lang="zh-CN" altLang="en-US" dirty="0">
                <a:latin typeface="微软雅黑" panose="020B0503020204020204" pitchFamily="34" charset="-122"/>
                <a:ea typeface="微软雅黑" panose="020B0503020204020204" pitchFamily="34" charset="-122"/>
              </a:rPr>
              <a:t>设定为“</a:t>
            </a:r>
            <a:r>
              <a:rPr lang="zh-CN" altLang="en-US" dirty="0">
                <a:solidFill>
                  <a:srgbClr val="0070C0"/>
                </a:solidFill>
                <a:latin typeface="微软雅黑" panose="020B0503020204020204" pitchFamily="34" charset="-122"/>
                <a:ea typeface="微软雅黑" panose="020B0503020204020204" pitchFamily="34" charset="-122"/>
              </a:rPr>
              <a:t>加强国际合作，共建‘一带一路’，实现共赢发展</a:t>
            </a:r>
            <a:r>
              <a:rPr lang="zh-CN" altLang="en-US" dirty="0">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议题</a:t>
            </a:r>
            <a:r>
              <a:rPr lang="zh-CN" altLang="en-US" dirty="0">
                <a:latin typeface="微软雅黑" panose="020B0503020204020204" pitchFamily="34" charset="-122"/>
                <a:ea typeface="微软雅黑" panose="020B0503020204020204" pitchFamily="34" charset="-122"/>
              </a:rPr>
              <a:t>总体以</a:t>
            </a:r>
            <a:r>
              <a:rPr lang="zh-CN" altLang="en-US" dirty="0">
                <a:solidFill>
                  <a:srgbClr val="0070C0"/>
                </a:solidFill>
                <a:latin typeface="微软雅黑" panose="020B0503020204020204" pitchFamily="34" charset="-122"/>
                <a:ea typeface="微软雅黑" panose="020B0503020204020204" pitchFamily="34" charset="-122"/>
              </a:rPr>
              <a:t>“五通”即政策沟通、设施联通、贸易畅通、资金融通、民心相通</a:t>
            </a:r>
            <a:r>
              <a:rPr lang="zh-CN" altLang="en-US" dirty="0">
                <a:latin typeface="微软雅黑" panose="020B0503020204020204" pitchFamily="34" charset="-122"/>
                <a:ea typeface="微软雅黑" panose="020B0503020204020204" pitchFamily="34" charset="-122"/>
              </a:rPr>
              <a:t>为主线，围绕基础设施互联互通、经贸合作、产业投资、能源资源、金融支撑、人文交流、生态环保和海洋合作等重要领域进行讨论。各国领导人参加的</a:t>
            </a:r>
            <a:r>
              <a:rPr lang="zh-CN" altLang="en-US" dirty="0">
                <a:solidFill>
                  <a:srgbClr val="0070C0"/>
                </a:solidFill>
                <a:latin typeface="微软雅黑" panose="020B0503020204020204" pitchFamily="34" charset="-122"/>
                <a:ea typeface="微软雅黑" panose="020B0503020204020204" pitchFamily="34" charset="-122"/>
              </a:rPr>
              <a:t>圆桌峰会</a:t>
            </a:r>
            <a:r>
              <a:rPr lang="zh-CN" altLang="en-US" dirty="0">
                <a:latin typeface="微软雅黑" panose="020B0503020204020204" pitchFamily="34" charset="-122"/>
                <a:ea typeface="微软雅黑" panose="020B0503020204020204" pitchFamily="34" charset="-122"/>
              </a:rPr>
              <a:t>是高峰论坛的</a:t>
            </a:r>
            <a:r>
              <a:rPr lang="zh-CN" altLang="en-US" dirty="0">
                <a:solidFill>
                  <a:srgbClr val="FF0000"/>
                </a:solidFill>
                <a:latin typeface="微软雅黑" panose="020B0503020204020204" pitchFamily="34" charset="-122"/>
                <a:ea typeface="微软雅黑" panose="020B0503020204020204" pitchFamily="34" charset="-122"/>
              </a:rPr>
              <a:t>重点</a:t>
            </a:r>
            <a:r>
              <a:rPr lang="zh-CN" altLang="en-US" dirty="0">
                <a:latin typeface="微软雅黑" panose="020B0503020204020204" pitchFamily="34" charset="-122"/>
                <a:ea typeface="微软雅黑" panose="020B0503020204020204" pitchFamily="34" charset="-122"/>
              </a:rPr>
              <a:t>，主要讨论</a:t>
            </a:r>
            <a:r>
              <a:rPr lang="zh-CN" altLang="en-US" dirty="0">
                <a:solidFill>
                  <a:srgbClr val="FF0000"/>
                </a:solidFill>
                <a:latin typeface="微软雅黑" panose="020B0503020204020204" pitchFamily="34" charset="-122"/>
                <a:ea typeface="微软雅黑" panose="020B0503020204020204" pitchFamily="34" charset="-122"/>
              </a:rPr>
              <a:t>两个议题</a:t>
            </a:r>
            <a:r>
              <a:rPr lang="zh-CN" altLang="en-US" dirty="0">
                <a:latin typeface="微软雅黑" panose="020B0503020204020204" pitchFamily="34" charset="-122"/>
                <a:ea typeface="微软雅黑" panose="020B0503020204020204" pitchFamily="34" charset="-122"/>
              </a:rPr>
              <a:t>：一是</a:t>
            </a:r>
            <a:r>
              <a:rPr lang="zh-CN" altLang="en-US" dirty="0">
                <a:solidFill>
                  <a:srgbClr val="0070C0"/>
                </a:solidFill>
                <a:latin typeface="微软雅黑" panose="020B0503020204020204" pitchFamily="34" charset="-122"/>
                <a:ea typeface="微软雅黑" panose="020B0503020204020204" pitchFamily="34" charset="-122"/>
              </a:rPr>
              <a:t>加强政策和发展战略对接，深化伙伴关系</a:t>
            </a:r>
            <a:r>
              <a:rPr lang="zh-CN" altLang="en-US" dirty="0">
                <a:latin typeface="微软雅黑" panose="020B0503020204020204" pitchFamily="34" charset="-122"/>
                <a:ea typeface="微软雅黑" panose="020B0503020204020204" pitchFamily="34" charset="-122"/>
              </a:rPr>
              <a:t>；二是</a:t>
            </a:r>
            <a:r>
              <a:rPr lang="zh-CN" altLang="en-US" dirty="0">
                <a:solidFill>
                  <a:srgbClr val="0070C0"/>
                </a:solidFill>
                <a:latin typeface="微软雅黑" panose="020B0503020204020204" pitchFamily="34" charset="-122"/>
                <a:ea typeface="微软雅黑" panose="020B0503020204020204" pitchFamily="34" charset="-122"/>
              </a:rPr>
              <a:t>推进互联互通务实合作，实现联动发展</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3070345" y="1473351"/>
            <a:ext cx="6407030" cy="751729"/>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4400" b="1" dirty="0">
                <a:solidFill>
                  <a:srgbClr val="FFFDFB"/>
                </a:solidFill>
                <a:latin typeface="微软雅黑" panose="020B0503020204020204" pitchFamily="34" charset="-122"/>
                <a:ea typeface="微软雅黑" panose="020B0503020204020204" pitchFamily="34" charset="-122"/>
              </a:rPr>
              <a:t>高峰论坛内容</a:t>
            </a:r>
            <a:endParaRPr lang="zh-CN" altLang="zh-CN" sz="4400" b="1" dirty="0">
              <a:solidFill>
                <a:srgbClr val="FFFDFB"/>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501140" y="258445"/>
            <a:ext cx="5076825" cy="579120"/>
          </a:xfrm>
          <a:prstGeom prst="rect">
            <a:avLst/>
          </a:prstGeom>
          <a:noFill/>
        </p:spPr>
        <p:txBody>
          <a:bodyPr wrap="square" rtlCol="0" anchor="t">
            <a:spAutoFit/>
          </a:bodyPr>
          <a:p>
            <a:pPr algn="l"/>
            <a:r>
              <a:rPr lang="zh-CN" altLang="en-US" sz="320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一带一路国际合作高峰论坛</a:t>
            </a:r>
            <a:endParaRPr lang="zh-CN" altLang="en-US" sz="320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2000"/>
                                        <p:tgtEl>
                                          <p:spTgt spid="2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p:bldP spid="2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517770" y="118161"/>
            <a:ext cx="4519930" cy="609600"/>
          </a:xfrm>
          <a:prstGeom prst="rect">
            <a:avLst/>
          </a:prstGeom>
        </p:spPr>
        <p:txBody>
          <a:bodyPr wrap="none">
            <a:spAutoFit/>
          </a:bodyPr>
          <a:lstStyle/>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主题会议：三大共同体</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7235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100830" y="1747520"/>
            <a:ext cx="3990340" cy="43427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517770" y="118161"/>
            <a:ext cx="4086225" cy="609600"/>
          </a:xfrm>
          <a:prstGeom prst="rect">
            <a:avLst/>
          </a:prstGeom>
        </p:spPr>
        <p:txBody>
          <a:bodyPr wrap="none">
            <a:spAutoFit/>
          </a:bodyPr>
          <a:lstStyle/>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主题会议：四大理念</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7235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884930" y="1672590"/>
            <a:ext cx="4104640" cy="45808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6"/>
          <p:cNvSpPr>
            <a:spLocks noEditPoints="1"/>
          </p:cNvSpPr>
          <p:nvPr/>
        </p:nvSpPr>
        <p:spPr bwMode="auto">
          <a:xfrm>
            <a:off x="7600893" y="3206831"/>
            <a:ext cx="1861107" cy="1861107"/>
          </a:xfrm>
          <a:custGeom>
            <a:avLst/>
            <a:gdLst>
              <a:gd name="T0" fmla="*/ 1573834664 w 2801"/>
              <a:gd name="T1" fmla="*/ 863778557 h 2801"/>
              <a:gd name="T2" fmla="*/ 1577212932 w 2801"/>
              <a:gd name="T3" fmla="*/ 788887863 h 2801"/>
              <a:gd name="T4" fmla="*/ 1573834664 w 2801"/>
              <a:gd name="T5" fmla="*/ 713997169 h 2801"/>
              <a:gd name="T6" fmla="*/ 1412790632 w 2801"/>
              <a:gd name="T7" fmla="*/ 696541534 h 2801"/>
              <a:gd name="T8" fmla="*/ 1375626682 w 2801"/>
              <a:gd name="T9" fmla="*/ 556332156 h 2801"/>
              <a:gd name="T10" fmla="*/ 1506264051 w 2801"/>
              <a:gd name="T11" fmla="*/ 461170353 h 2801"/>
              <a:gd name="T12" fmla="*/ 1431372607 w 2801"/>
              <a:gd name="T13" fmla="*/ 331096529 h 2801"/>
              <a:gd name="T14" fmla="*/ 1283280353 w 2801"/>
              <a:gd name="T15" fmla="*/ 396978008 h 2801"/>
              <a:gd name="T16" fmla="*/ 1180798469 w 2801"/>
              <a:gd name="T17" fmla="*/ 294495374 h 2801"/>
              <a:gd name="T18" fmla="*/ 1246116403 w 2801"/>
              <a:gd name="T19" fmla="*/ 146403120 h 2801"/>
              <a:gd name="T20" fmla="*/ 1116606124 w 2801"/>
              <a:gd name="T21" fmla="*/ 71512426 h 2801"/>
              <a:gd name="T22" fmla="*/ 1021443571 w 2801"/>
              <a:gd name="T23" fmla="*/ 202149044 h 2801"/>
              <a:gd name="T24" fmla="*/ 880671398 w 2801"/>
              <a:gd name="T25" fmla="*/ 164422300 h 2801"/>
              <a:gd name="T26" fmla="*/ 863778557 w 2801"/>
              <a:gd name="T27" fmla="*/ 3941813 h 2801"/>
              <a:gd name="T28" fmla="*/ 788887863 w 2801"/>
              <a:gd name="T29" fmla="*/ 0 h 2801"/>
              <a:gd name="T30" fmla="*/ 713997169 w 2801"/>
              <a:gd name="T31" fmla="*/ 3941813 h 2801"/>
              <a:gd name="T32" fmla="*/ 697104328 w 2801"/>
              <a:gd name="T33" fmla="*/ 164422300 h 2801"/>
              <a:gd name="T34" fmla="*/ 556332156 w 2801"/>
              <a:gd name="T35" fmla="*/ 202149044 h 2801"/>
              <a:gd name="T36" fmla="*/ 461170353 w 2801"/>
              <a:gd name="T37" fmla="*/ 71512426 h 2801"/>
              <a:gd name="T38" fmla="*/ 331096529 w 2801"/>
              <a:gd name="T39" fmla="*/ 146403120 h 2801"/>
              <a:gd name="T40" fmla="*/ 396978008 w 2801"/>
              <a:gd name="T41" fmla="*/ 294495374 h 2801"/>
              <a:gd name="T42" fmla="*/ 294495374 w 2801"/>
              <a:gd name="T43" fmla="*/ 396978008 h 2801"/>
              <a:gd name="T44" fmla="*/ 146403120 w 2801"/>
              <a:gd name="T45" fmla="*/ 331096529 h 2801"/>
              <a:gd name="T46" fmla="*/ 71512426 w 2801"/>
              <a:gd name="T47" fmla="*/ 461170353 h 2801"/>
              <a:gd name="T48" fmla="*/ 202149044 w 2801"/>
              <a:gd name="T49" fmla="*/ 556332156 h 2801"/>
              <a:gd name="T50" fmla="*/ 164422300 w 2801"/>
              <a:gd name="T51" fmla="*/ 696541534 h 2801"/>
              <a:gd name="T52" fmla="*/ 3941813 w 2801"/>
              <a:gd name="T53" fmla="*/ 713997169 h 2801"/>
              <a:gd name="T54" fmla="*/ 0 w 2801"/>
              <a:gd name="T55" fmla="*/ 788887863 h 2801"/>
              <a:gd name="T56" fmla="*/ 3941813 w 2801"/>
              <a:gd name="T57" fmla="*/ 863778557 h 2801"/>
              <a:gd name="T58" fmla="*/ 164422300 w 2801"/>
              <a:gd name="T59" fmla="*/ 880671398 h 2801"/>
              <a:gd name="T60" fmla="*/ 202149044 w 2801"/>
              <a:gd name="T61" fmla="*/ 1021443571 h 2801"/>
              <a:gd name="T62" fmla="*/ 71512426 w 2801"/>
              <a:gd name="T63" fmla="*/ 1116606124 h 2801"/>
              <a:gd name="T64" fmla="*/ 146403120 w 2801"/>
              <a:gd name="T65" fmla="*/ 1246116403 h 2801"/>
              <a:gd name="T66" fmla="*/ 294495374 w 2801"/>
              <a:gd name="T67" fmla="*/ 1180798469 h 2801"/>
              <a:gd name="T68" fmla="*/ 396978008 w 2801"/>
              <a:gd name="T69" fmla="*/ 1283280353 h 2801"/>
              <a:gd name="T70" fmla="*/ 331096529 w 2801"/>
              <a:gd name="T71" fmla="*/ 1431372607 h 2801"/>
              <a:gd name="T72" fmla="*/ 461170353 w 2801"/>
              <a:gd name="T73" fmla="*/ 1506264051 h 2801"/>
              <a:gd name="T74" fmla="*/ 556332156 w 2801"/>
              <a:gd name="T75" fmla="*/ 1375626682 h 2801"/>
              <a:gd name="T76" fmla="*/ 697104328 w 2801"/>
              <a:gd name="T77" fmla="*/ 1412790632 h 2801"/>
              <a:gd name="T78" fmla="*/ 713997169 w 2801"/>
              <a:gd name="T79" fmla="*/ 1573834664 h 2801"/>
              <a:gd name="T80" fmla="*/ 788887863 w 2801"/>
              <a:gd name="T81" fmla="*/ 1577212932 h 2801"/>
              <a:gd name="T82" fmla="*/ 863778557 w 2801"/>
              <a:gd name="T83" fmla="*/ 1573834664 h 2801"/>
              <a:gd name="T84" fmla="*/ 880671398 w 2801"/>
              <a:gd name="T85" fmla="*/ 1412790632 h 2801"/>
              <a:gd name="T86" fmla="*/ 1021443571 w 2801"/>
              <a:gd name="T87" fmla="*/ 1375626682 h 2801"/>
              <a:gd name="T88" fmla="*/ 1116606124 w 2801"/>
              <a:gd name="T89" fmla="*/ 1506264051 h 2801"/>
              <a:gd name="T90" fmla="*/ 1246679198 w 2801"/>
              <a:gd name="T91" fmla="*/ 1431372607 h 2801"/>
              <a:gd name="T92" fmla="*/ 1180798469 w 2801"/>
              <a:gd name="T93" fmla="*/ 1283280353 h 2801"/>
              <a:gd name="T94" fmla="*/ 1283280353 w 2801"/>
              <a:gd name="T95" fmla="*/ 1180798469 h 2801"/>
              <a:gd name="T96" fmla="*/ 1431372607 w 2801"/>
              <a:gd name="T97" fmla="*/ 1246116403 h 2801"/>
              <a:gd name="T98" fmla="*/ 1506264051 w 2801"/>
              <a:gd name="T99" fmla="*/ 1116606124 h 2801"/>
              <a:gd name="T100" fmla="*/ 1375626682 w 2801"/>
              <a:gd name="T101" fmla="*/ 1021443571 h 2801"/>
              <a:gd name="T102" fmla="*/ 1412790632 w 2801"/>
              <a:gd name="T103" fmla="*/ 880671398 h 2801"/>
              <a:gd name="T104" fmla="*/ 1573834664 w 2801"/>
              <a:gd name="T105" fmla="*/ 863778557 h 2801"/>
              <a:gd name="T106" fmla="*/ 788887863 w 2801"/>
              <a:gd name="T107" fmla="*/ 274787810 h 2801"/>
              <a:gd name="T108" fmla="*/ 1302425122 w 2801"/>
              <a:gd name="T109" fmla="*/ 788887863 h 2801"/>
              <a:gd name="T110" fmla="*/ 788887863 w 2801"/>
              <a:gd name="T111" fmla="*/ 1302425122 h 2801"/>
              <a:gd name="T112" fmla="*/ 274787810 w 2801"/>
              <a:gd name="T113" fmla="*/ 788887863 h 2801"/>
              <a:gd name="T114" fmla="*/ 788887863 w 2801"/>
              <a:gd name="T115" fmla="*/ 274787810 h 28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rgbClr val="F0AD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006794"/>
              </a:solidFill>
              <a:effectLst/>
              <a:uLnTx/>
              <a:uFillTx/>
              <a:latin typeface="Arial" panose="020B0604020202020204" pitchFamily="34" charset="0"/>
            </a:endParaRPr>
          </a:p>
        </p:txBody>
      </p:sp>
      <p:sp>
        <p:nvSpPr>
          <p:cNvPr id="34" name="Freeform 7"/>
          <p:cNvSpPr>
            <a:spLocks noEditPoints="1"/>
          </p:cNvSpPr>
          <p:nvPr/>
        </p:nvSpPr>
        <p:spPr bwMode="auto">
          <a:xfrm>
            <a:off x="5663880" y="2300175"/>
            <a:ext cx="2208308" cy="2206902"/>
          </a:xfrm>
          <a:custGeom>
            <a:avLst/>
            <a:gdLst>
              <a:gd name="T0" fmla="*/ 1868376180 w 3322"/>
              <a:gd name="T1" fmla="*/ 1024468911 h 3322"/>
              <a:gd name="T2" fmla="*/ 1872321326 w 3322"/>
              <a:gd name="T3" fmla="*/ 934969240 h 3322"/>
              <a:gd name="T4" fmla="*/ 1868376180 w 3322"/>
              <a:gd name="T5" fmla="*/ 846031517 h 3322"/>
              <a:gd name="T6" fmla="*/ 1677310987 w 3322"/>
              <a:gd name="T7" fmla="*/ 826330350 h 3322"/>
              <a:gd name="T8" fmla="*/ 1632786015 w 3322"/>
              <a:gd name="T9" fmla="*/ 659713356 h 3322"/>
              <a:gd name="T10" fmla="*/ 1787779584 w 3322"/>
              <a:gd name="T11" fmla="*/ 547134083 h 3322"/>
              <a:gd name="T12" fmla="*/ 1698728889 w 3322"/>
              <a:gd name="T13" fmla="*/ 392900936 h 3322"/>
              <a:gd name="T14" fmla="*/ 1523445031 w 3322"/>
              <a:gd name="T15" fmla="*/ 470580207 h 3322"/>
              <a:gd name="T16" fmla="*/ 1401140996 w 3322"/>
              <a:gd name="T17" fmla="*/ 348994772 h 3322"/>
              <a:gd name="T18" fmla="*/ 1479483115 w 3322"/>
              <a:gd name="T19" fmla="*/ 173371616 h 3322"/>
              <a:gd name="T20" fmla="*/ 1325053353 w 3322"/>
              <a:gd name="T21" fmla="*/ 84434643 h 3322"/>
              <a:gd name="T22" fmla="*/ 1212331030 w 3322"/>
              <a:gd name="T23" fmla="*/ 239793184 h 3322"/>
              <a:gd name="T24" fmla="*/ 1045501271 w 3322"/>
              <a:gd name="T25" fmla="*/ 195324323 h 3322"/>
              <a:gd name="T26" fmla="*/ 1025211734 w 3322"/>
              <a:gd name="T27" fmla="*/ 4503081 h 3322"/>
              <a:gd name="T28" fmla="*/ 936161038 w 3322"/>
              <a:gd name="T29" fmla="*/ 0 h 3322"/>
              <a:gd name="T30" fmla="*/ 847109593 w 3322"/>
              <a:gd name="T31" fmla="*/ 4503081 h 3322"/>
              <a:gd name="T32" fmla="*/ 826820055 w 3322"/>
              <a:gd name="T33" fmla="*/ 195324323 h 3322"/>
              <a:gd name="T34" fmla="*/ 659990296 w 3322"/>
              <a:gd name="T35" fmla="*/ 239793184 h 3322"/>
              <a:gd name="T36" fmla="*/ 547267974 w 3322"/>
              <a:gd name="T37" fmla="*/ 84434643 h 3322"/>
              <a:gd name="T38" fmla="*/ 392838211 w 3322"/>
              <a:gd name="T39" fmla="*/ 173371616 h 3322"/>
              <a:gd name="T40" fmla="*/ 471180331 w 3322"/>
              <a:gd name="T41" fmla="*/ 348994772 h 3322"/>
              <a:gd name="T42" fmla="*/ 348876295 w 3322"/>
              <a:gd name="T43" fmla="*/ 470580207 h 3322"/>
              <a:gd name="T44" fmla="*/ 173592437 w 3322"/>
              <a:gd name="T45" fmla="*/ 392900936 h 3322"/>
              <a:gd name="T46" fmla="*/ 84541742 w 3322"/>
              <a:gd name="T47" fmla="*/ 547134083 h 3322"/>
              <a:gd name="T48" fmla="*/ 239535311 w 3322"/>
              <a:gd name="T49" fmla="*/ 659713356 h 3322"/>
              <a:gd name="T50" fmla="*/ 195010339 w 3322"/>
              <a:gd name="T51" fmla="*/ 826330350 h 3322"/>
              <a:gd name="T52" fmla="*/ 4508953 w 3322"/>
              <a:gd name="T53" fmla="*/ 846031517 h 3322"/>
              <a:gd name="T54" fmla="*/ 0 w 3322"/>
              <a:gd name="T55" fmla="*/ 934969240 h 3322"/>
              <a:gd name="T56" fmla="*/ 4508953 w 3322"/>
              <a:gd name="T57" fmla="*/ 1024468911 h 3322"/>
              <a:gd name="T58" fmla="*/ 195010339 w 3322"/>
              <a:gd name="T59" fmla="*/ 1044170828 h 3322"/>
              <a:gd name="T60" fmla="*/ 239535311 w 3322"/>
              <a:gd name="T61" fmla="*/ 1210787822 h 3322"/>
              <a:gd name="T62" fmla="*/ 84541742 w 3322"/>
              <a:gd name="T63" fmla="*/ 1323366345 h 3322"/>
              <a:gd name="T64" fmla="*/ 173592437 w 3322"/>
              <a:gd name="T65" fmla="*/ 1477599492 h 3322"/>
              <a:gd name="T66" fmla="*/ 348876295 w 3322"/>
              <a:gd name="T67" fmla="*/ 1399357524 h 3322"/>
              <a:gd name="T68" fmla="*/ 471180331 w 3322"/>
              <a:gd name="T69" fmla="*/ 1521505656 h 3322"/>
              <a:gd name="T70" fmla="*/ 392838211 w 3322"/>
              <a:gd name="T71" fmla="*/ 1696566115 h 3322"/>
              <a:gd name="T72" fmla="*/ 547267974 w 3322"/>
              <a:gd name="T73" fmla="*/ 1786066536 h 3322"/>
              <a:gd name="T74" fmla="*/ 659990296 w 3322"/>
              <a:gd name="T75" fmla="*/ 1630707244 h 3322"/>
              <a:gd name="T76" fmla="*/ 826820055 w 3322"/>
              <a:gd name="T77" fmla="*/ 1675176105 h 3322"/>
              <a:gd name="T78" fmla="*/ 847109593 w 3322"/>
              <a:gd name="T79" fmla="*/ 1865997347 h 3322"/>
              <a:gd name="T80" fmla="*/ 936161038 w 3322"/>
              <a:gd name="T81" fmla="*/ 1869937730 h 3322"/>
              <a:gd name="T82" fmla="*/ 1025211734 w 3322"/>
              <a:gd name="T83" fmla="*/ 1865997347 h 3322"/>
              <a:gd name="T84" fmla="*/ 1045501271 w 3322"/>
              <a:gd name="T85" fmla="*/ 1675176105 h 3322"/>
              <a:gd name="T86" fmla="*/ 1212331030 w 3322"/>
              <a:gd name="T87" fmla="*/ 1630707244 h 3322"/>
              <a:gd name="T88" fmla="*/ 1325053353 w 3322"/>
              <a:gd name="T89" fmla="*/ 1786066536 h 3322"/>
              <a:gd name="T90" fmla="*/ 1479483115 w 3322"/>
              <a:gd name="T91" fmla="*/ 1696566115 h 3322"/>
              <a:gd name="T92" fmla="*/ 1401140996 w 3322"/>
              <a:gd name="T93" fmla="*/ 1521505656 h 3322"/>
              <a:gd name="T94" fmla="*/ 1523445031 w 3322"/>
              <a:gd name="T95" fmla="*/ 1399357524 h 3322"/>
              <a:gd name="T96" fmla="*/ 1698728889 w 3322"/>
              <a:gd name="T97" fmla="*/ 1477599492 h 3322"/>
              <a:gd name="T98" fmla="*/ 1787779584 w 3322"/>
              <a:gd name="T99" fmla="*/ 1323366345 h 3322"/>
              <a:gd name="T100" fmla="*/ 1632786015 w 3322"/>
              <a:gd name="T101" fmla="*/ 1210787822 h 3322"/>
              <a:gd name="T102" fmla="*/ 1677310987 w 3322"/>
              <a:gd name="T103" fmla="*/ 1044170828 h 3322"/>
              <a:gd name="T104" fmla="*/ 1868376180 w 3322"/>
              <a:gd name="T105" fmla="*/ 1024468911 h 3322"/>
              <a:gd name="T106" fmla="*/ 936161038 w 3322"/>
              <a:gd name="T107" fmla="*/ 329856303 h 3322"/>
              <a:gd name="T108" fmla="*/ 1542044650 w 3322"/>
              <a:gd name="T109" fmla="*/ 934969240 h 3322"/>
              <a:gd name="T110" fmla="*/ 936161038 w 3322"/>
              <a:gd name="T111" fmla="*/ 1540644125 h 3322"/>
              <a:gd name="T112" fmla="*/ 330276676 w 3322"/>
              <a:gd name="T113" fmla="*/ 934969240 h 3322"/>
              <a:gd name="T114" fmla="*/ 936161038 w 3322"/>
              <a:gd name="T115" fmla="*/ 329856303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D4431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006794"/>
              </a:solidFill>
              <a:effectLst/>
              <a:uLnTx/>
              <a:uFillTx/>
              <a:latin typeface="Arial" panose="020B0604020202020204" pitchFamily="34" charset="0"/>
            </a:endParaRPr>
          </a:p>
        </p:txBody>
      </p:sp>
      <p:sp>
        <p:nvSpPr>
          <p:cNvPr id="35" name="Freeform 8"/>
          <p:cNvSpPr>
            <a:spLocks noEditPoints="1"/>
          </p:cNvSpPr>
          <p:nvPr/>
        </p:nvSpPr>
        <p:spPr bwMode="auto">
          <a:xfrm>
            <a:off x="1286624" y="2294552"/>
            <a:ext cx="2208308" cy="2208307"/>
          </a:xfrm>
          <a:custGeom>
            <a:avLst/>
            <a:gdLst>
              <a:gd name="T0" fmla="*/ 1867812373 w 3322"/>
              <a:gd name="T1" fmla="*/ 1025210572 h 3322"/>
              <a:gd name="T2" fmla="*/ 1872321326 w 3322"/>
              <a:gd name="T3" fmla="*/ 936159912 h 3322"/>
              <a:gd name="T4" fmla="*/ 1867812373 w 3322"/>
              <a:gd name="T5" fmla="*/ 847109253 h 3322"/>
              <a:gd name="T6" fmla="*/ 1677310987 w 3322"/>
              <a:gd name="T7" fmla="*/ 826818973 h 3322"/>
              <a:gd name="T8" fmla="*/ 1632786015 w 3322"/>
              <a:gd name="T9" fmla="*/ 659990032 h 3322"/>
              <a:gd name="T10" fmla="*/ 1787779584 w 3322"/>
              <a:gd name="T11" fmla="*/ 547267754 h 3322"/>
              <a:gd name="T12" fmla="*/ 1698728889 w 3322"/>
              <a:gd name="T13" fmla="*/ 392838054 h 3322"/>
              <a:gd name="T14" fmla="*/ 1523445031 w 3322"/>
              <a:gd name="T15" fmla="*/ 471180142 h 3322"/>
              <a:gd name="T16" fmla="*/ 1401140996 w 3322"/>
              <a:gd name="T17" fmla="*/ 348876155 h 3322"/>
              <a:gd name="T18" fmla="*/ 1479483115 w 3322"/>
              <a:gd name="T19" fmla="*/ 173592368 h 3322"/>
              <a:gd name="T20" fmla="*/ 1325053353 w 3322"/>
              <a:gd name="T21" fmla="*/ 84541708 h 3322"/>
              <a:gd name="T22" fmla="*/ 1212331030 w 3322"/>
              <a:gd name="T23" fmla="*/ 239535215 h 3322"/>
              <a:gd name="T24" fmla="*/ 1045501271 w 3322"/>
              <a:gd name="T25" fmla="*/ 195009510 h 3322"/>
              <a:gd name="T26" fmla="*/ 1025211734 w 3322"/>
              <a:gd name="T27" fmla="*/ 4508951 h 3322"/>
              <a:gd name="T28" fmla="*/ 936161038 w 3322"/>
              <a:gd name="T29" fmla="*/ 0 h 3322"/>
              <a:gd name="T30" fmla="*/ 847109593 w 3322"/>
              <a:gd name="T31" fmla="*/ 4508951 h 3322"/>
              <a:gd name="T32" fmla="*/ 826820055 w 3322"/>
              <a:gd name="T33" fmla="*/ 195009510 h 3322"/>
              <a:gd name="T34" fmla="*/ 659990296 w 3322"/>
              <a:gd name="T35" fmla="*/ 239535215 h 3322"/>
              <a:gd name="T36" fmla="*/ 547267974 w 3322"/>
              <a:gd name="T37" fmla="*/ 84541708 h 3322"/>
              <a:gd name="T38" fmla="*/ 392838211 w 3322"/>
              <a:gd name="T39" fmla="*/ 173592368 h 3322"/>
              <a:gd name="T40" fmla="*/ 471180331 w 3322"/>
              <a:gd name="T41" fmla="*/ 348876155 h 3322"/>
              <a:gd name="T42" fmla="*/ 348876295 w 3322"/>
              <a:gd name="T43" fmla="*/ 471180142 h 3322"/>
              <a:gd name="T44" fmla="*/ 173592437 w 3322"/>
              <a:gd name="T45" fmla="*/ 392838054 h 3322"/>
              <a:gd name="T46" fmla="*/ 84541742 w 3322"/>
              <a:gd name="T47" fmla="*/ 547267754 h 3322"/>
              <a:gd name="T48" fmla="*/ 239535311 w 3322"/>
              <a:gd name="T49" fmla="*/ 659990032 h 3322"/>
              <a:gd name="T50" fmla="*/ 195010339 w 3322"/>
              <a:gd name="T51" fmla="*/ 826818973 h 3322"/>
              <a:gd name="T52" fmla="*/ 4508953 w 3322"/>
              <a:gd name="T53" fmla="*/ 847109253 h 3322"/>
              <a:gd name="T54" fmla="*/ 0 w 3322"/>
              <a:gd name="T55" fmla="*/ 936159912 h 3322"/>
              <a:gd name="T56" fmla="*/ 4508953 w 3322"/>
              <a:gd name="T57" fmla="*/ 1025210572 h 3322"/>
              <a:gd name="T58" fmla="*/ 195010339 w 3322"/>
              <a:gd name="T59" fmla="*/ 1045500852 h 3322"/>
              <a:gd name="T60" fmla="*/ 239535311 w 3322"/>
              <a:gd name="T61" fmla="*/ 1212329793 h 3322"/>
              <a:gd name="T62" fmla="*/ 84541742 w 3322"/>
              <a:gd name="T63" fmla="*/ 1325052071 h 3322"/>
              <a:gd name="T64" fmla="*/ 173592437 w 3322"/>
              <a:gd name="T65" fmla="*/ 1479481771 h 3322"/>
              <a:gd name="T66" fmla="*/ 348876295 w 3322"/>
              <a:gd name="T67" fmla="*/ 1401139683 h 3322"/>
              <a:gd name="T68" fmla="*/ 471180331 w 3322"/>
              <a:gd name="T69" fmla="*/ 1523443670 h 3322"/>
              <a:gd name="T70" fmla="*/ 392838211 w 3322"/>
              <a:gd name="T71" fmla="*/ 1698727457 h 3322"/>
              <a:gd name="T72" fmla="*/ 547267974 w 3322"/>
              <a:gd name="T73" fmla="*/ 1787778116 h 3322"/>
              <a:gd name="T74" fmla="*/ 659990296 w 3322"/>
              <a:gd name="T75" fmla="*/ 1632784609 h 3322"/>
              <a:gd name="T76" fmla="*/ 826820055 w 3322"/>
              <a:gd name="T77" fmla="*/ 1677310314 h 3322"/>
              <a:gd name="T78" fmla="*/ 847109593 w 3322"/>
              <a:gd name="T79" fmla="*/ 1867810873 h 3322"/>
              <a:gd name="T80" fmla="*/ 936161038 w 3322"/>
              <a:gd name="T81" fmla="*/ 1872319825 h 3322"/>
              <a:gd name="T82" fmla="*/ 1025211734 w 3322"/>
              <a:gd name="T83" fmla="*/ 1867810873 h 3322"/>
              <a:gd name="T84" fmla="*/ 1045501271 w 3322"/>
              <a:gd name="T85" fmla="*/ 1677310314 h 3322"/>
              <a:gd name="T86" fmla="*/ 1212331030 w 3322"/>
              <a:gd name="T87" fmla="*/ 1632784609 h 3322"/>
              <a:gd name="T88" fmla="*/ 1325053353 w 3322"/>
              <a:gd name="T89" fmla="*/ 1787778116 h 3322"/>
              <a:gd name="T90" fmla="*/ 1479483115 w 3322"/>
              <a:gd name="T91" fmla="*/ 1698727457 h 3322"/>
              <a:gd name="T92" fmla="*/ 1401140996 w 3322"/>
              <a:gd name="T93" fmla="*/ 1522880614 h 3322"/>
              <a:gd name="T94" fmla="*/ 1523445031 w 3322"/>
              <a:gd name="T95" fmla="*/ 1401139683 h 3322"/>
              <a:gd name="T96" fmla="*/ 1698728889 w 3322"/>
              <a:gd name="T97" fmla="*/ 1479481771 h 3322"/>
              <a:gd name="T98" fmla="*/ 1787779584 w 3322"/>
              <a:gd name="T99" fmla="*/ 1325052071 h 3322"/>
              <a:gd name="T100" fmla="*/ 1632786015 w 3322"/>
              <a:gd name="T101" fmla="*/ 1212329793 h 3322"/>
              <a:gd name="T102" fmla="*/ 1677310987 w 3322"/>
              <a:gd name="T103" fmla="*/ 1045500852 h 3322"/>
              <a:gd name="T104" fmla="*/ 1867812373 w 3322"/>
              <a:gd name="T105" fmla="*/ 1025210572 h 3322"/>
              <a:gd name="T106" fmla="*/ 936161038 w 3322"/>
              <a:gd name="T107" fmla="*/ 322386255 h 3322"/>
              <a:gd name="T108" fmla="*/ 1549934942 w 3322"/>
              <a:gd name="T109" fmla="*/ 936159912 h 3322"/>
              <a:gd name="T110" fmla="*/ 936161038 w 3322"/>
              <a:gd name="T111" fmla="*/ 1549933570 h 3322"/>
              <a:gd name="T112" fmla="*/ 322386384 w 3322"/>
              <a:gd name="T113" fmla="*/ 936159912 h 3322"/>
              <a:gd name="T114" fmla="*/ 936161038 w 3322"/>
              <a:gd name="T115" fmla="*/ 322386255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006794"/>
              </a:solidFill>
              <a:effectLst/>
              <a:uLnTx/>
              <a:uFillTx/>
              <a:latin typeface="Arial" panose="020B0604020202020204" pitchFamily="34" charset="0"/>
            </a:endParaRPr>
          </a:p>
        </p:txBody>
      </p:sp>
      <p:sp>
        <p:nvSpPr>
          <p:cNvPr id="36" name="Freeform 9"/>
          <p:cNvSpPr>
            <a:spLocks noEditPoints="1"/>
          </p:cNvSpPr>
          <p:nvPr/>
        </p:nvSpPr>
        <p:spPr bwMode="auto">
          <a:xfrm>
            <a:off x="3227854" y="2938348"/>
            <a:ext cx="2760736" cy="2759330"/>
          </a:xfrm>
          <a:custGeom>
            <a:avLst/>
            <a:gdLst>
              <a:gd name="T0" fmla="*/ 2147483647 w 4152"/>
              <a:gd name="T1" fmla="*/ 1280984077 h 4152"/>
              <a:gd name="T2" fmla="*/ 2147483647 w 4152"/>
              <a:gd name="T3" fmla="*/ 1169447116 h 4152"/>
              <a:gd name="T4" fmla="*/ 2147483647 w 4152"/>
              <a:gd name="T5" fmla="*/ 1057910155 h 4152"/>
              <a:gd name="T6" fmla="*/ 2097677015 w 4152"/>
              <a:gd name="T7" fmla="*/ 1033124163 h 4152"/>
              <a:gd name="T8" fmla="*/ 2041852331 w 4152"/>
              <a:gd name="T9" fmla="*/ 824697123 h 4152"/>
              <a:gd name="T10" fmla="*/ 2147483647 w 4152"/>
              <a:gd name="T11" fmla="*/ 683867148 h 4152"/>
              <a:gd name="T12" fmla="*/ 2124180241 w 4152"/>
              <a:gd name="T13" fmla="*/ 490649898 h 4152"/>
              <a:gd name="T14" fmla="*/ 1904826127 w 4152"/>
              <a:gd name="T15" fmla="*/ 588666545 h 4152"/>
              <a:gd name="T16" fmla="*/ 1752575625 w 4152"/>
              <a:gd name="T17" fmla="*/ 436007985 h 4152"/>
              <a:gd name="T18" fmla="*/ 1850128586 w 4152"/>
              <a:gd name="T19" fmla="*/ 216877425 h 4152"/>
              <a:gd name="T20" fmla="*/ 1657277698 w 4152"/>
              <a:gd name="T21" fmla="*/ 105340463 h 4152"/>
              <a:gd name="T22" fmla="*/ 1515740675 w 4152"/>
              <a:gd name="T23" fmla="*/ 299685032 h 4152"/>
              <a:gd name="T24" fmla="*/ 1307100791 w 4152"/>
              <a:gd name="T25" fmla="*/ 243916552 h 4152"/>
              <a:gd name="T26" fmla="*/ 1282290154 w 4152"/>
              <a:gd name="T27" fmla="*/ 5069930 h 4152"/>
              <a:gd name="T28" fmla="*/ 1170639285 w 4152"/>
              <a:gd name="T29" fmla="*/ 0 h 4152"/>
              <a:gd name="T30" fmla="*/ 1059552362 w 4152"/>
              <a:gd name="T31" fmla="*/ 5069930 h 4152"/>
              <a:gd name="T32" fmla="*/ 1034177779 w 4152"/>
              <a:gd name="T33" fmla="*/ 243916552 h 4152"/>
              <a:gd name="T34" fmla="*/ 825537895 w 4152"/>
              <a:gd name="T35" fmla="*/ 299121373 h 4152"/>
              <a:gd name="T36" fmla="*/ 684564818 w 4152"/>
              <a:gd name="T37" fmla="*/ 105340463 h 4152"/>
              <a:gd name="T38" fmla="*/ 491713931 w 4152"/>
              <a:gd name="T39" fmla="*/ 216877425 h 4152"/>
              <a:gd name="T40" fmla="*/ 589266892 w 4152"/>
              <a:gd name="T41" fmla="*/ 436007985 h 4152"/>
              <a:gd name="T42" fmla="*/ 436452443 w 4152"/>
              <a:gd name="T43" fmla="*/ 588666545 h 4152"/>
              <a:gd name="T44" fmla="*/ 217098329 w 4152"/>
              <a:gd name="T45" fmla="*/ 490649898 h 4152"/>
              <a:gd name="T46" fmla="*/ 105447459 w 4152"/>
              <a:gd name="T47" fmla="*/ 683867148 h 4152"/>
              <a:gd name="T48" fmla="*/ 299990185 w 4152"/>
              <a:gd name="T49" fmla="*/ 824697123 h 4152"/>
              <a:gd name="T50" fmla="*/ 244165502 w 4152"/>
              <a:gd name="T51" fmla="*/ 1033124163 h 4152"/>
              <a:gd name="T52" fmla="*/ 5074766 w 4152"/>
              <a:gd name="T53" fmla="*/ 1057910155 h 4152"/>
              <a:gd name="T54" fmla="*/ 0 w 4152"/>
              <a:gd name="T55" fmla="*/ 1169447116 h 4152"/>
              <a:gd name="T56" fmla="*/ 5074766 w 4152"/>
              <a:gd name="T57" fmla="*/ 1280984077 h 4152"/>
              <a:gd name="T58" fmla="*/ 244165502 w 4152"/>
              <a:gd name="T59" fmla="*/ 1305770069 h 4152"/>
              <a:gd name="T60" fmla="*/ 299990185 w 4152"/>
              <a:gd name="T61" fmla="*/ 1514197110 h 4152"/>
              <a:gd name="T62" fmla="*/ 105447459 w 4152"/>
              <a:gd name="T63" fmla="*/ 1655589993 h 4152"/>
              <a:gd name="T64" fmla="*/ 217098329 w 4152"/>
              <a:gd name="T65" fmla="*/ 1848244334 h 4152"/>
              <a:gd name="T66" fmla="*/ 436452443 w 4152"/>
              <a:gd name="T67" fmla="*/ 1750227687 h 4152"/>
              <a:gd name="T68" fmla="*/ 589266892 w 4152"/>
              <a:gd name="T69" fmla="*/ 1902886247 h 4152"/>
              <a:gd name="T70" fmla="*/ 491149984 w 4152"/>
              <a:gd name="T71" fmla="*/ 2122016808 h 4152"/>
              <a:gd name="T72" fmla="*/ 684564818 w 4152"/>
              <a:gd name="T73" fmla="*/ 2147483647 h 4152"/>
              <a:gd name="T74" fmla="*/ 825537895 w 4152"/>
              <a:gd name="T75" fmla="*/ 2039772859 h 4152"/>
              <a:gd name="T76" fmla="*/ 1034177779 w 4152"/>
              <a:gd name="T77" fmla="*/ 2095541340 h 4152"/>
              <a:gd name="T78" fmla="*/ 1059552362 w 4152"/>
              <a:gd name="T79" fmla="*/ 2147483647 h 4152"/>
              <a:gd name="T80" fmla="*/ 1170639285 w 4152"/>
              <a:gd name="T81" fmla="*/ 2147483647 h 4152"/>
              <a:gd name="T82" fmla="*/ 1282290154 w 4152"/>
              <a:gd name="T83" fmla="*/ 2147483647 h 4152"/>
              <a:gd name="T84" fmla="*/ 1307100791 w 4152"/>
              <a:gd name="T85" fmla="*/ 2095541340 h 4152"/>
              <a:gd name="T86" fmla="*/ 1515740675 w 4152"/>
              <a:gd name="T87" fmla="*/ 2039772859 h 4152"/>
              <a:gd name="T88" fmla="*/ 1657277698 w 4152"/>
              <a:gd name="T89" fmla="*/ 2147483647 h 4152"/>
              <a:gd name="T90" fmla="*/ 1850128586 w 4152"/>
              <a:gd name="T91" fmla="*/ 2122016808 h 4152"/>
              <a:gd name="T92" fmla="*/ 1752575625 w 4152"/>
              <a:gd name="T93" fmla="*/ 1902886247 h 4152"/>
              <a:gd name="T94" fmla="*/ 1904826127 w 4152"/>
              <a:gd name="T95" fmla="*/ 1750227687 h 4152"/>
              <a:gd name="T96" fmla="*/ 2124180241 w 4152"/>
              <a:gd name="T97" fmla="*/ 1848244334 h 4152"/>
              <a:gd name="T98" fmla="*/ 2147483647 w 4152"/>
              <a:gd name="T99" fmla="*/ 1655589993 h 4152"/>
              <a:gd name="T100" fmla="*/ 2041852331 w 4152"/>
              <a:gd name="T101" fmla="*/ 1514197110 h 4152"/>
              <a:gd name="T102" fmla="*/ 2097677015 w 4152"/>
              <a:gd name="T103" fmla="*/ 1305770069 h 4152"/>
              <a:gd name="T104" fmla="*/ 2147483647 w 4152"/>
              <a:gd name="T105" fmla="*/ 1280984077 h 4152"/>
              <a:gd name="T106" fmla="*/ 1170639285 w 4152"/>
              <a:gd name="T107" fmla="*/ 398828998 h 4152"/>
              <a:gd name="T108" fmla="*/ 1942042834 w 4152"/>
              <a:gd name="T109" fmla="*/ 1169447116 h 4152"/>
              <a:gd name="T110" fmla="*/ 1170639285 w 4152"/>
              <a:gd name="T111" fmla="*/ 1940065234 h 4152"/>
              <a:gd name="T112" fmla="*/ 399235736 w 4152"/>
              <a:gd name="T113" fmla="*/ 1169447116 h 4152"/>
              <a:gd name="T114" fmla="*/ 1170639285 w 4152"/>
              <a:gd name="T115" fmla="*/ 398828998 h 4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0067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006794"/>
              </a:solidFill>
              <a:effectLst/>
              <a:uLnTx/>
              <a:uFillTx/>
              <a:latin typeface="Arial" panose="020B0604020202020204" pitchFamily="34" charset="0"/>
            </a:endParaRPr>
          </a:p>
        </p:txBody>
      </p:sp>
      <p:sp>
        <p:nvSpPr>
          <p:cNvPr id="37" name="TextBox 30"/>
          <p:cNvSpPr txBox="1">
            <a:spLocks noChangeArrowheads="1"/>
          </p:cNvSpPr>
          <p:nvPr/>
        </p:nvSpPr>
        <p:spPr bwMode="auto">
          <a:xfrm>
            <a:off x="3969385" y="3784600"/>
            <a:ext cx="1277620" cy="10668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fontAlgn="base" hangingPunct="1"/>
            <a:r>
              <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繁荣之路</a:t>
            </a:r>
            <a:endPar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8" name="TextBox 31"/>
          <p:cNvSpPr txBox="1">
            <a:spLocks noChangeArrowheads="1"/>
          </p:cNvSpPr>
          <p:nvPr/>
        </p:nvSpPr>
        <p:spPr bwMode="auto">
          <a:xfrm>
            <a:off x="1725193" y="2893348"/>
            <a:ext cx="133117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和平之路</a:t>
            </a:r>
            <a:endParaRPr lang="zh-CN" altLang="en-US" sz="3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9" name="TextBox 32"/>
          <p:cNvSpPr txBox="1">
            <a:spLocks noChangeArrowheads="1"/>
          </p:cNvSpPr>
          <p:nvPr/>
        </p:nvSpPr>
        <p:spPr bwMode="auto">
          <a:xfrm>
            <a:off x="6058764" y="2910396"/>
            <a:ext cx="1331169" cy="10668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fontAlgn="base" hangingPunct="1"/>
            <a:r>
              <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开放之路</a:t>
            </a:r>
            <a:endPar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40" name="TextBox 33"/>
          <p:cNvSpPr txBox="1">
            <a:spLocks noChangeArrowheads="1"/>
          </p:cNvSpPr>
          <p:nvPr/>
        </p:nvSpPr>
        <p:spPr bwMode="auto">
          <a:xfrm>
            <a:off x="7863753" y="3645296"/>
            <a:ext cx="1331169" cy="10668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fontAlgn="base" hangingPunct="1"/>
            <a:r>
              <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创新之路</a:t>
            </a:r>
            <a:endPar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49" name="Freeform 6"/>
          <p:cNvSpPr/>
          <p:nvPr/>
        </p:nvSpPr>
        <p:spPr bwMode="auto">
          <a:xfrm>
            <a:off x="2984673" y="5547272"/>
            <a:ext cx="3805149" cy="538371"/>
          </a:xfrm>
          <a:custGeom>
            <a:avLst/>
            <a:gdLst>
              <a:gd name="T0" fmla="*/ 190032 w 4297504"/>
              <a:gd name="T1" fmla="*/ 0 h 607261"/>
              <a:gd name="T2" fmla="*/ 327893 w 4297504"/>
              <a:gd name="T3" fmla="*/ 6364 h 607261"/>
              <a:gd name="T4" fmla="*/ 356082 w 4297504"/>
              <a:gd name="T5" fmla="*/ 258071 h 607261"/>
              <a:gd name="T6" fmla="*/ 388500 w 4297504"/>
              <a:gd name="T7" fmla="*/ 313927 h 607261"/>
              <a:gd name="T8" fmla="*/ 647134 w 4297504"/>
              <a:gd name="T9" fmla="*/ 313927 h 607261"/>
              <a:gd name="T10" fmla="*/ 676028 w 4297504"/>
              <a:gd name="T11" fmla="*/ 258071 h 607261"/>
              <a:gd name="T12" fmla="*/ 705626 w 4297504"/>
              <a:gd name="T13" fmla="*/ 6364 h 607261"/>
              <a:gd name="T14" fmla="*/ 981878 w 4297504"/>
              <a:gd name="T15" fmla="*/ 6364 h 607261"/>
              <a:gd name="T16" fmla="*/ 1010067 w 4297504"/>
              <a:gd name="T17" fmla="*/ 258071 h 607261"/>
              <a:gd name="T18" fmla="*/ 1042484 w 4297504"/>
              <a:gd name="T19" fmla="*/ 313927 h 607261"/>
              <a:gd name="T20" fmla="*/ 1301117 w 4297504"/>
              <a:gd name="T21" fmla="*/ 313927 h 607261"/>
              <a:gd name="T22" fmla="*/ 1330010 w 4297504"/>
              <a:gd name="T23" fmla="*/ 258071 h 607261"/>
              <a:gd name="T24" fmla="*/ 1359609 w 4297504"/>
              <a:gd name="T25" fmla="*/ 6364 h 607261"/>
              <a:gd name="T26" fmla="*/ 1635860 w 4297504"/>
              <a:gd name="T27" fmla="*/ 6364 h 607261"/>
              <a:gd name="T28" fmla="*/ 1664049 w 4297504"/>
              <a:gd name="T29" fmla="*/ 258071 h 607261"/>
              <a:gd name="T30" fmla="*/ 1696467 w 4297504"/>
              <a:gd name="T31" fmla="*/ 313927 h 607261"/>
              <a:gd name="T32" fmla="*/ 1955101 w 4297504"/>
              <a:gd name="T33" fmla="*/ 313927 h 607261"/>
              <a:gd name="T34" fmla="*/ 1983995 w 4297504"/>
              <a:gd name="T35" fmla="*/ 258071 h 607261"/>
              <a:gd name="T36" fmla="*/ 2013593 w 4297504"/>
              <a:gd name="T37" fmla="*/ 6364 h 607261"/>
              <a:gd name="T38" fmla="*/ 2289845 w 4297504"/>
              <a:gd name="T39" fmla="*/ 6364 h 607261"/>
              <a:gd name="T40" fmla="*/ 2318034 w 4297504"/>
              <a:gd name="T41" fmla="*/ 258071 h 607261"/>
              <a:gd name="T42" fmla="*/ 2350451 w 4297504"/>
              <a:gd name="T43" fmla="*/ 313927 h 607261"/>
              <a:gd name="T44" fmla="*/ 2609084 w 4297504"/>
              <a:gd name="T45" fmla="*/ 313927 h 607261"/>
              <a:gd name="T46" fmla="*/ 2637977 w 4297504"/>
              <a:gd name="T47" fmla="*/ 258071 h 607261"/>
              <a:gd name="T48" fmla="*/ 2667576 w 4297504"/>
              <a:gd name="T49" fmla="*/ 6364 h 607261"/>
              <a:gd name="T50" fmla="*/ 2943828 w 4297504"/>
              <a:gd name="T51" fmla="*/ 6364 h 607261"/>
              <a:gd name="T52" fmla="*/ 2972017 w 4297504"/>
              <a:gd name="T53" fmla="*/ 258071 h 607261"/>
              <a:gd name="T54" fmla="*/ 3004434 w 4297504"/>
              <a:gd name="T55" fmla="*/ 313927 h 607261"/>
              <a:gd name="T56" fmla="*/ 3263069 w 4297504"/>
              <a:gd name="T57" fmla="*/ 313927 h 607261"/>
              <a:gd name="T58" fmla="*/ 3291962 w 4297504"/>
              <a:gd name="T59" fmla="*/ 258071 h 607261"/>
              <a:gd name="T60" fmla="*/ 3320856 w 4297504"/>
              <a:gd name="T61" fmla="*/ 6364 h 607261"/>
              <a:gd name="T62" fmla="*/ 3597812 w 4297504"/>
              <a:gd name="T63" fmla="*/ 6364 h 607261"/>
              <a:gd name="T64" fmla="*/ 3626001 w 4297504"/>
              <a:gd name="T65" fmla="*/ 258071 h 607261"/>
              <a:gd name="T66" fmla="*/ 3658419 w 4297504"/>
              <a:gd name="T67" fmla="*/ 313927 h 607261"/>
              <a:gd name="T68" fmla="*/ 3917051 w 4297504"/>
              <a:gd name="T69" fmla="*/ 313927 h 607261"/>
              <a:gd name="T70" fmla="*/ 3945947 w 4297504"/>
              <a:gd name="T71" fmla="*/ 258071 h 607261"/>
              <a:gd name="T72" fmla="*/ 3974840 w 4297504"/>
              <a:gd name="T73" fmla="*/ 6364 h 607261"/>
              <a:gd name="T74" fmla="*/ 4251795 w 4297504"/>
              <a:gd name="T75" fmla="*/ 6364 h 607261"/>
              <a:gd name="T76" fmla="*/ 4279986 w 4297504"/>
              <a:gd name="T77" fmla="*/ 258071 h 607261"/>
              <a:gd name="T78" fmla="*/ 4297222 w 4297504"/>
              <a:gd name="T79" fmla="*/ 298114 h 607261"/>
              <a:gd name="T80" fmla="*/ 4297222 w 4297504"/>
              <a:gd name="T81" fmla="*/ 608764 h 607261"/>
              <a:gd name="T82" fmla="*/ 0 w 4297504"/>
              <a:gd name="T83" fmla="*/ 608764 h 607261"/>
              <a:gd name="T84" fmla="*/ 0 w 4297504"/>
              <a:gd name="T85" fmla="*/ 304695 h 607261"/>
              <a:gd name="T86" fmla="*/ 22043 w 4297504"/>
              <a:gd name="T87" fmla="*/ 258071 h 607261"/>
              <a:gd name="T88" fmla="*/ 51641 w 4297504"/>
              <a:gd name="T89" fmla="*/ 6364 h 607261"/>
              <a:gd name="T90" fmla="*/ 190032 w 4297504"/>
              <a:gd name="T91" fmla="*/ 0 h 607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006794"/>
              </a:solidFill>
              <a:effectLst/>
              <a:uLnTx/>
              <a:uFillTx/>
              <a:latin typeface="Arial" panose="020B0604020202020204" pitchFamily="34" charset="0"/>
            </a:endParaRPr>
          </a:p>
        </p:txBody>
      </p:sp>
      <p:sp>
        <p:nvSpPr>
          <p:cNvPr id="2" name="矩形 1"/>
          <p:cNvSpPr/>
          <p:nvPr/>
        </p:nvSpPr>
        <p:spPr>
          <a:xfrm>
            <a:off x="1517770" y="118161"/>
            <a:ext cx="4953635" cy="609600"/>
          </a:xfrm>
          <a:prstGeom prst="rect">
            <a:avLst/>
          </a:prstGeom>
        </p:spPr>
        <p:txBody>
          <a:bodyPr wrap="none">
            <a:spAutoFit/>
          </a:bodyPr>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主题会议：五大特色之路</a:t>
            </a:r>
            <a:endParaRPr lang="en-US" altLang="zh-CN"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4723534" y="696140"/>
            <a:ext cx="2832827" cy="307777"/>
          </a:xfrm>
          <a:prstGeom prst="rect">
            <a:avLst/>
          </a:prstGeom>
        </p:spPr>
        <p:txBody>
          <a:bodyPr wrap="none">
            <a:spAutoFit/>
          </a:bodyPr>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8922700" y="1936320"/>
            <a:ext cx="2208308" cy="2206902"/>
          </a:xfrm>
          <a:custGeom>
            <a:avLst/>
            <a:gdLst>
              <a:gd name="T0" fmla="*/ 1868376180 w 3322"/>
              <a:gd name="T1" fmla="*/ 1024468911 h 3322"/>
              <a:gd name="T2" fmla="*/ 1872321326 w 3322"/>
              <a:gd name="T3" fmla="*/ 934969240 h 3322"/>
              <a:gd name="T4" fmla="*/ 1868376180 w 3322"/>
              <a:gd name="T5" fmla="*/ 846031517 h 3322"/>
              <a:gd name="T6" fmla="*/ 1677310987 w 3322"/>
              <a:gd name="T7" fmla="*/ 826330350 h 3322"/>
              <a:gd name="T8" fmla="*/ 1632786015 w 3322"/>
              <a:gd name="T9" fmla="*/ 659713356 h 3322"/>
              <a:gd name="T10" fmla="*/ 1787779584 w 3322"/>
              <a:gd name="T11" fmla="*/ 547134083 h 3322"/>
              <a:gd name="T12" fmla="*/ 1698728889 w 3322"/>
              <a:gd name="T13" fmla="*/ 392900936 h 3322"/>
              <a:gd name="T14" fmla="*/ 1523445031 w 3322"/>
              <a:gd name="T15" fmla="*/ 470580207 h 3322"/>
              <a:gd name="T16" fmla="*/ 1401140996 w 3322"/>
              <a:gd name="T17" fmla="*/ 348994772 h 3322"/>
              <a:gd name="T18" fmla="*/ 1479483115 w 3322"/>
              <a:gd name="T19" fmla="*/ 173371616 h 3322"/>
              <a:gd name="T20" fmla="*/ 1325053353 w 3322"/>
              <a:gd name="T21" fmla="*/ 84434643 h 3322"/>
              <a:gd name="T22" fmla="*/ 1212331030 w 3322"/>
              <a:gd name="T23" fmla="*/ 239793184 h 3322"/>
              <a:gd name="T24" fmla="*/ 1045501271 w 3322"/>
              <a:gd name="T25" fmla="*/ 195324323 h 3322"/>
              <a:gd name="T26" fmla="*/ 1025211734 w 3322"/>
              <a:gd name="T27" fmla="*/ 4503081 h 3322"/>
              <a:gd name="T28" fmla="*/ 936161038 w 3322"/>
              <a:gd name="T29" fmla="*/ 0 h 3322"/>
              <a:gd name="T30" fmla="*/ 847109593 w 3322"/>
              <a:gd name="T31" fmla="*/ 4503081 h 3322"/>
              <a:gd name="T32" fmla="*/ 826820055 w 3322"/>
              <a:gd name="T33" fmla="*/ 195324323 h 3322"/>
              <a:gd name="T34" fmla="*/ 659990296 w 3322"/>
              <a:gd name="T35" fmla="*/ 239793184 h 3322"/>
              <a:gd name="T36" fmla="*/ 547267974 w 3322"/>
              <a:gd name="T37" fmla="*/ 84434643 h 3322"/>
              <a:gd name="T38" fmla="*/ 392838211 w 3322"/>
              <a:gd name="T39" fmla="*/ 173371616 h 3322"/>
              <a:gd name="T40" fmla="*/ 471180331 w 3322"/>
              <a:gd name="T41" fmla="*/ 348994772 h 3322"/>
              <a:gd name="T42" fmla="*/ 348876295 w 3322"/>
              <a:gd name="T43" fmla="*/ 470580207 h 3322"/>
              <a:gd name="T44" fmla="*/ 173592437 w 3322"/>
              <a:gd name="T45" fmla="*/ 392900936 h 3322"/>
              <a:gd name="T46" fmla="*/ 84541742 w 3322"/>
              <a:gd name="T47" fmla="*/ 547134083 h 3322"/>
              <a:gd name="T48" fmla="*/ 239535311 w 3322"/>
              <a:gd name="T49" fmla="*/ 659713356 h 3322"/>
              <a:gd name="T50" fmla="*/ 195010339 w 3322"/>
              <a:gd name="T51" fmla="*/ 826330350 h 3322"/>
              <a:gd name="T52" fmla="*/ 4508953 w 3322"/>
              <a:gd name="T53" fmla="*/ 846031517 h 3322"/>
              <a:gd name="T54" fmla="*/ 0 w 3322"/>
              <a:gd name="T55" fmla="*/ 934969240 h 3322"/>
              <a:gd name="T56" fmla="*/ 4508953 w 3322"/>
              <a:gd name="T57" fmla="*/ 1024468911 h 3322"/>
              <a:gd name="T58" fmla="*/ 195010339 w 3322"/>
              <a:gd name="T59" fmla="*/ 1044170828 h 3322"/>
              <a:gd name="T60" fmla="*/ 239535311 w 3322"/>
              <a:gd name="T61" fmla="*/ 1210787822 h 3322"/>
              <a:gd name="T62" fmla="*/ 84541742 w 3322"/>
              <a:gd name="T63" fmla="*/ 1323366345 h 3322"/>
              <a:gd name="T64" fmla="*/ 173592437 w 3322"/>
              <a:gd name="T65" fmla="*/ 1477599492 h 3322"/>
              <a:gd name="T66" fmla="*/ 348876295 w 3322"/>
              <a:gd name="T67" fmla="*/ 1399357524 h 3322"/>
              <a:gd name="T68" fmla="*/ 471180331 w 3322"/>
              <a:gd name="T69" fmla="*/ 1521505656 h 3322"/>
              <a:gd name="T70" fmla="*/ 392838211 w 3322"/>
              <a:gd name="T71" fmla="*/ 1696566115 h 3322"/>
              <a:gd name="T72" fmla="*/ 547267974 w 3322"/>
              <a:gd name="T73" fmla="*/ 1786066536 h 3322"/>
              <a:gd name="T74" fmla="*/ 659990296 w 3322"/>
              <a:gd name="T75" fmla="*/ 1630707244 h 3322"/>
              <a:gd name="T76" fmla="*/ 826820055 w 3322"/>
              <a:gd name="T77" fmla="*/ 1675176105 h 3322"/>
              <a:gd name="T78" fmla="*/ 847109593 w 3322"/>
              <a:gd name="T79" fmla="*/ 1865997347 h 3322"/>
              <a:gd name="T80" fmla="*/ 936161038 w 3322"/>
              <a:gd name="T81" fmla="*/ 1869937730 h 3322"/>
              <a:gd name="T82" fmla="*/ 1025211734 w 3322"/>
              <a:gd name="T83" fmla="*/ 1865997347 h 3322"/>
              <a:gd name="T84" fmla="*/ 1045501271 w 3322"/>
              <a:gd name="T85" fmla="*/ 1675176105 h 3322"/>
              <a:gd name="T86" fmla="*/ 1212331030 w 3322"/>
              <a:gd name="T87" fmla="*/ 1630707244 h 3322"/>
              <a:gd name="T88" fmla="*/ 1325053353 w 3322"/>
              <a:gd name="T89" fmla="*/ 1786066536 h 3322"/>
              <a:gd name="T90" fmla="*/ 1479483115 w 3322"/>
              <a:gd name="T91" fmla="*/ 1696566115 h 3322"/>
              <a:gd name="T92" fmla="*/ 1401140996 w 3322"/>
              <a:gd name="T93" fmla="*/ 1521505656 h 3322"/>
              <a:gd name="T94" fmla="*/ 1523445031 w 3322"/>
              <a:gd name="T95" fmla="*/ 1399357524 h 3322"/>
              <a:gd name="T96" fmla="*/ 1698728889 w 3322"/>
              <a:gd name="T97" fmla="*/ 1477599492 h 3322"/>
              <a:gd name="T98" fmla="*/ 1787779584 w 3322"/>
              <a:gd name="T99" fmla="*/ 1323366345 h 3322"/>
              <a:gd name="T100" fmla="*/ 1632786015 w 3322"/>
              <a:gd name="T101" fmla="*/ 1210787822 h 3322"/>
              <a:gd name="T102" fmla="*/ 1677310987 w 3322"/>
              <a:gd name="T103" fmla="*/ 1044170828 h 3322"/>
              <a:gd name="T104" fmla="*/ 1868376180 w 3322"/>
              <a:gd name="T105" fmla="*/ 1024468911 h 3322"/>
              <a:gd name="T106" fmla="*/ 936161038 w 3322"/>
              <a:gd name="T107" fmla="*/ 329856303 h 3322"/>
              <a:gd name="T108" fmla="*/ 1542044650 w 3322"/>
              <a:gd name="T109" fmla="*/ 934969240 h 3322"/>
              <a:gd name="T110" fmla="*/ 936161038 w 3322"/>
              <a:gd name="T111" fmla="*/ 1540644125 h 3322"/>
              <a:gd name="T112" fmla="*/ 330276676 w 3322"/>
              <a:gd name="T113" fmla="*/ 934969240 h 3322"/>
              <a:gd name="T114" fmla="*/ 936161038 w 3322"/>
              <a:gd name="T115" fmla="*/ 329856303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D44318"/>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006794"/>
              </a:solidFill>
              <a:effectLst/>
              <a:uLnTx/>
              <a:uFillTx/>
              <a:latin typeface="Arial" panose="020B0604020202020204" pitchFamily="34" charset="0"/>
            </a:endParaRPr>
          </a:p>
        </p:txBody>
      </p:sp>
      <p:sp>
        <p:nvSpPr>
          <p:cNvPr id="5" name="TextBox 33"/>
          <p:cNvSpPr txBox="1">
            <a:spLocks noChangeArrowheads="1"/>
          </p:cNvSpPr>
          <p:nvPr/>
        </p:nvSpPr>
        <p:spPr bwMode="auto">
          <a:xfrm>
            <a:off x="9361083" y="2521346"/>
            <a:ext cx="1331169" cy="10668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fontAlgn="base" hangingPunct="1"/>
            <a:r>
              <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文明之路</a:t>
            </a:r>
            <a:endParaRPr lang="zh-CN" altLang="en-US" sz="32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 presetClass="exit" presetSubtype="2" fill="hold" grpId="1" nodeType="afterEffect">
                                  <p:stCondLst>
                                    <p:cond delay="0"/>
                                  </p:stCondLst>
                                  <p:childTnLst>
                                    <p:anim calcmode="lin" valueType="num">
                                      <p:cBhvr additive="base">
                                        <p:cTn id="36" dur="1000"/>
                                        <p:tgtEl>
                                          <p:spTgt spid="49"/>
                                        </p:tgtEl>
                                        <p:attrNameLst>
                                          <p:attrName>ppt_x</p:attrName>
                                        </p:attrNameLst>
                                      </p:cBhvr>
                                      <p:tavLst>
                                        <p:tav tm="0">
                                          <p:val>
                                            <p:strVal val="ppt_x"/>
                                          </p:val>
                                        </p:tav>
                                        <p:tav tm="100000">
                                          <p:val>
                                            <p:strVal val="1+ppt_w/2"/>
                                          </p:val>
                                        </p:tav>
                                      </p:tavLst>
                                    </p:anim>
                                    <p:anim calcmode="lin" valueType="num">
                                      <p:cBhvr additive="base">
                                        <p:cTn id="37" dur="1000"/>
                                        <p:tgtEl>
                                          <p:spTgt spid="49"/>
                                        </p:tgtEl>
                                        <p:attrNameLst>
                                          <p:attrName>ppt_y</p:attrName>
                                        </p:attrNameLst>
                                      </p:cBhvr>
                                      <p:tavLst>
                                        <p:tav tm="0">
                                          <p:val>
                                            <p:strVal val="ppt_y"/>
                                          </p:val>
                                        </p:tav>
                                        <p:tav tm="100000">
                                          <p:val>
                                            <p:strVal val="ppt_y"/>
                                          </p:val>
                                        </p:tav>
                                      </p:tavLst>
                                    </p:anim>
                                    <p:set>
                                      <p:cBhvr>
                                        <p:cTn id="38" dur="1" fill="hold">
                                          <p:stCondLst>
                                            <p:cond delay="999"/>
                                          </p:stCondLst>
                                        </p:cTn>
                                        <p:tgtEl>
                                          <p:spTgt spid="49"/>
                                        </p:tgtEl>
                                        <p:attrNameLst>
                                          <p:attrName>style.visibility</p:attrName>
                                        </p:attrNameLst>
                                      </p:cBhvr>
                                      <p:to>
                                        <p:strVal val="hidden"/>
                                      </p:to>
                                    </p:set>
                                  </p:childTnLst>
                                </p:cTn>
                              </p:par>
                              <p:par>
                                <p:cTn id="39" presetID="8" presetClass="emph" presetSubtype="0" fill="hold" grpId="1" nodeType="withEffect">
                                  <p:stCondLst>
                                    <p:cond delay="300"/>
                                  </p:stCondLst>
                                  <p:childTnLst>
                                    <p:animRot by="-21599940">
                                      <p:cBhvr>
                                        <p:cTn id="40" dur="2000" fill="hold"/>
                                        <p:tgtEl>
                                          <p:spTgt spid="36"/>
                                        </p:tgtEl>
                                        <p:attrNameLst>
                                          <p:attrName>r</p:attrName>
                                        </p:attrNameLst>
                                      </p:cBhvr>
                                    </p:animRot>
                                  </p:childTnLst>
                                </p:cTn>
                              </p:par>
                              <p:par>
                                <p:cTn id="41" presetID="8" presetClass="emph" presetSubtype="0" fill="hold" grpId="1" nodeType="withEffect">
                                  <p:stCondLst>
                                    <p:cond delay="500"/>
                                  </p:stCondLst>
                                  <p:childTnLst>
                                    <p:animRot by="-21599940">
                                      <p:cBhvr>
                                        <p:cTn id="42" dur="2000" fill="hold"/>
                                        <p:tgtEl>
                                          <p:spTgt spid="34"/>
                                        </p:tgtEl>
                                        <p:attrNameLst>
                                          <p:attrName>r</p:attrName>
                                        </p:attrNameLst>
                                      </p:cBhvr>
                                    </p:animRot>
                                  </p:childTnLst>
                                </p:cTn>
                              </p:par>
                              <p:par>
                                <p:cTn id="43" presetID="8" presetClass="emph" presetSubtype="0" fill="hold" grpId="1" nodeType="withEffect">
                                  <p:stCondLst>
                                    <p:cond delay="500"/>
                                  </p:stCondLst>
                                  <p:childTnLst>
                                    <p:animRot by="-21599940">
                                      <p:cBhvr>
                                        <p:cTn id="44" dur="2000" fill="hold"/>
                                        <p:tgtEl>
                                          <p:spTgt spid="35"/>
                                        </p:tgtEl>
                                        <p:attrNameLst>
                                          <p:attrName>r</p:attrName>
                                        </p:attrNameLst>
                                      </p:cBhvr>
                                    </p:animRot>
                                  </p:childTnLst>
                                </p:cTn>
                              </p:par>
                              <p:par>
                                <p:cTn id="45" presetID="8" presetClass="emph" presetSubtype="0" fill="hold" grpId="1" nodeType="withEffect">
                                  <p:stCondLst>
                                    <p:cond delay="500"/>
                                  </p:stCondLst>
                                  <p:childTnLst>
                                    <p:animRot by="-21599940">
                                      <p:cBhvr>
                                        <p:cTn id="46" dur="2000" fill="hold"/>
                                        <p:tgtEl>
                                          <p:spTgt spid="33"/>
                                        </p:tgtEl>
                                        <p:attrNameLst>
                                          <p:attrName>r</p:attrName>
                                        </p:attrNameLst>
                                      </p:cBhvr>
                                    </p:animRo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 calcmode="lin" valueType="num">
                                      <p:cBhvr>
                                        <p:cTn id="52" dur="500" fill="hold"/>
                                        <p:tgtEl>
                                          <p:spTgt spid="38"/>
                                        </p:tgtEl>
                                        <p:attrNameLst>
                                          <p:attrName>style.rotation</p:attrName>
                                        </p:attrNameLst>
                                      </p:cBhvr>
                                      <p:tavLst>
                                        <p:tav tm="0">
                                          <p:val>
                                            <p:fltVal val="90"/>
                                          </p:val>
                                        </p:tav>
                                        <p:tav tm="100000">
                                          <p:val>
                                            <p:fltVal val="0"/>
                                          </p:val>
                                        </p:tav>
                                      </p:tavLst>
                                    </p:anim>
                                    <p:animEffect transition="in" filter="fade">
                                      <p:cBhvr>
                                        <p:cTn id="53" dur="500"/>
                                        <p:tgtEl>
                                          <p:spTgt spid="38"/>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 calcmode="lin" valueType="num">
                                      <p:cBhvr>
                                        <p:cTn id="58" dur="500" fill="hold"/>
                                        <p:tgtEl>
                                          <p:spTgt spid="37"/>
                                        </p:tgtEl>
                                        <p:attrNameLst>
                                          <p:attrName>style.rotation</p:attrName>
                                        </p:attrNameLst>
                                      </p:cBhvr>
                                      <p:tavLst>
                                        <p:tav tm="0">
                                          <p:val>
                                            <p:fltVal val="90"/>
                                          </p:val>
                                        </p:tav>
                                        <p:tav tm="100000">
                                          <p:val>
                                            <p:fltVal val="0"/>
                                          </p:val>
                                        </p:tav>
                                      </p:tavLst>
                                    </p:anim>
                                    <p:animEffect transition="in" filter="fade">
                                      <p:cBhvr>
                                        <p:cTn id="59" dur="500"/>
                                        <p:tgtEl>
                                          <p:spTgt spid="37"/>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 calcmode="lin" valueType="num">
                                      <p:cBhvr>
                                        <p:cTn id="64" dur="500" fill="hold"/>
                                        <p:tgtEl>
                                          <p:spTgt spid="39"/>
                                        </p:tgtEl>
                                        <p:attrNameLst>
                                          <p:attrName>style.rotation</p:attrName>
                                        </p:attrNameLst>
                                      </p:cBhvr>
                                      <p:tavLst>
                                        <p:tav tm="0">
                                          <p:val>
                                            <p:fltVal val="90"/>
                                          </p:val>
                                        </p:tav>
                                        <p:tav tm="100000">
                                          <p:val>
                                            <p:fltVal val="0"/>
                                          </p:val>
                                        </p:tav>
                                      </p:tavLst>
                                    </p:anim>
                                    <p:animEffect transition="in" filter="fade">
                                      <p:cBhvr>
                                        <p:cTn id="65" dur="500"/>
                                        <p:tgtEl>
                                          <p:spTgt spid="39"/>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fltVal val="0"/>
                                          </p:val>
                                        </p:tav>
                                        <p:tav tm="100000">
                                          <p:val>
                                            <p:strVal val="#ppt_w"/>
                                          </p:val>
                                        </p:tav>
                                      </p:tavLst>
                                    </p:anim>
                                    <p:anim calcmode="lin" valueType="num">
                                      <p:cBhvr>
                                        <p:cTn id="69" dur="500" fill="hold"/>
                                        <p:tgtEl>
                                          <p:spTgt spid="40"/>
                                        </p:tgtEl>
                                        <p:attrNameLst>
                                          <p:attrName>ppt_h</p:attrName>
                                        </p:attrNameLst>
                                      </p:cBhvr>
                                      <p:tavLst>
                                        <p:tav tm="0">
                                          <p:val>
                                            <p:fltVal val="0"/>
                                          </p:val>
                                        </p:tav>
                                        <p:tav tm="100000">
                                          <p:val>
                                            <p:strVal val="#ppt_h"/>
                                          </p:val>
                                        </p:tav>
                                      </p:tavLst>
                                    </p:anim>
                                    <p:anim calcmode="lin" valueType="num">
                                      <p:cBhvr>
                                        <p:cTn id="70" dur="500" fill="hold"/>
                                        <p:tgtEl>
                                          <p:spTgt spid="40"/>
                                        </p:tgtEl>
                                        <p:attrNameLst>
                                          <p:attrName>style.rotation</p:attrName>
                                        </p:attrNameLst>
                                      </p:cBhvr>
                                      <p:tavLst>
                                        <p:tav tm="0">
                                          <p:val>
                                            <p:fltVal val="90"/>
                                          </p:val>
                                        </p:tav>
                                        <p:tav tm="100000">
                                          <p:val>
                                            <p:fltVal val="0"/>
                                          </p:val>
                                        </p:tav>
                                      </p:tavLst>
                                    </p:anim>
                                    <p:animEffect transition="in" filter="fade">
                                      <p:cBhvr>
                                        <p:cTn id="71" dur="500"/>
                                        <p:tgtEl>
                                          <p:spTgt spid="40"/>
                                        </p:tgtEl>
                                      </p:cBhvr>
                                    </p:animEffect>
                                  </p:childTnLst>
                                </p:cTn>
                              </p:par>
                              <p:par>
                                <p:cTn id="72" presetID="47" presetClass="entr" presetSubtype="0"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par>
                                <p:cTn id="77" presetID="8" presetClass="emph" presetSubtype="0" fill="hold" grpId="1" nodeType="withEffect">
                                  <p:stCondLst>
                                    <p:cond delay="500"/>
                                  </p:stCondLst>
                                  <p:childTnLst>
                                    <p:animRot by="-21599940">
                                      <p:cBhvr>
                                        <p:cTn id="78" dur="2000" fill="hold"/>
                                        <p:tgtEl>
                                          <p:spTgt spid="4"/>
                                        </p:tgtEl>
                                        <p:attrNameLst>
                                          <p:attrName>r</p:attrName>
                                        </p:attrNameLst>
                                      </p:cBhvr>
                                    </p:animRot>
                                  </p:childTnLst>
                                </p:cTn>
                              </p:par>
                              <p:par>
                                <p:cTn id="79" presetID="31" presetClass="entr" presetSubtype="0"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p:cTn id="81" dur="500" fill="hold"/>
                                        <p:tgtEl>
                                          <p:spTgt spid="5"/>
                                        </p:tgtEl>
                                        <p:attrNameLst>
                                          <p:attrName>ppt_w</p:attrName>
                                        </p:attrNameLst>
                                      </p:cBhvr>
                                      <p:tavLst>
                                        <p:tav tm="0">
                                          <p:val>
                                            <p:fltVal val="0"/>
                                          </p:val>
                                        </p:tav>
                                        <p:tav tm="100000">
                                          <p:val>
                                            <p:strVal val="#ppt_w"/>
                                          </p:val>
                                        </p:tav>
                                      </p:tavLst>
                                    </p:anim>
                                    <p:anim calcmode="lin" valueType="num">
                                      <p:cBhvr>
                                        <p:cTn id="82" dur="500" fill="hold"/>
                                        <p:tgtEl>
                                          <p:spTgt spid="5"/>
                                        </p:tgtEl>
                                        <p:attrNameLst>
                                          <p:attrName>ppt_h</p:attrName>
                                        </p:attrNameLst>
                                      </p:cBhvr>
                                      <p:tavLst>
                                        <p:tav tm="0">
                                          <p:val>
                                            <p:fltVal val="0"/>
                                          </p:val>
                                        </p:tav>
                                        <p:tav tm="100000">
                                          <p:val>
                                            <p:strVal val="#ppt_h"/>
                                          </p:val>
                                        </p:tav>
                                      </p:tavLst>
                                    </p:anim>
                                    <p:anim calcmode="lin" valueType="num">
                                      <p:cBhvr>
                                        <p:cTn id="83" dur="500" fill="hold"/>
                                        <p:tgtEl>
                                          <p:spTgt spid="5"/>
                                        </p:tgtEl>
                                        <p:attrNameLst>
                                          <p:attrName>style.rotation</p:attrName>
                                        </p:attrNameLst>
                                      </p:cBhvr>
                                      <p:tavLst>
                                        <p:tav tm="0">
                                          <p:val>
                                            <p:fltVal val="90"/>
                                          </p:val>
                                        </p:tav>
                                        <p:tav tm="100000">
                                          <p:val>
                                            <p:fltVal val="0"/>
                                          </p:val>
                                        </p:tav>
                                      </p:tavLst>
                                    </p:anim>
                                    <p:animEffect transition="in" filter="fade">
                                      <p:cBhvr>
                                        <p:cTn id="8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37" grpId="0" autoUpdateAnimBg="0"/>
      <p:bldP spid="38" grpId="0" autoUpdateAnimBg="0"/>
      <p:bldP spid="39" grpId="0" autoUpdateAnimBg="0"/>
      <p:bldP spid="40" grpId="0" autoUpdateAnimBg="0"/>
      <p:bldP spid="49" grpId="0" bldLvl="0" animBg="1"/>
      <p:bldP spid="49" grpId="1" bldLvl="0" animBg="1"/>
      <p:bldP spid="4" grpId="0" bldLvl="0" animBg="1"/>
      <p:bldP spid="4" grpId="1" bldLvl="0" animBg="1"/>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517770" y="118161"/>
            <a:ext cx="4086225" cy="609600"/>
          </a:xfrm>
          <a:prstGeom prst="rect">
            <a:avLst/>
          </a:prstGeom>
        </p:spPr>
        <p:txBody>
          <a:bodyPr wrap="none">
            <a:spAutoFit/>
          </a:bodyPr>
          <a:lstStyle/>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主题会议：五通模式</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7235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8" name="直接箭头连接符 17"/>
          <p:cNvCxnSpPr/>
          <p:nvPr/>
        </p:nvCxnSpPr>
        <p:spPr>
          <a:xfrm>
            <a:off x="1716671" y="3173176"/>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41495" y="3998675"/>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政策沟通</a:t>
            </a:r>
            <a:endParaRPr lang="zh-CN" altLang="en-US" sz="4400" b="1" dirty="0">
              <a:solidFill>
                <a:srgbClr val="FFFDFB"/>
              </a:solidFill>
            </a:endParaRPr>
          </a:p>
        </p:txBody>
      </p:sp>
      <p:sp>
        <p:nvSpPr>
          <p:cNvPr id="20" name="矩形 19"/>
          <p:cNvSpPr/>
          <p:nvPr/>
        </p:nvSpPr>
        <p:spPr>
          <a:xfrm>
            <a:off x="1283173" y="2191878"/>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01</a:t>
            </a:r>
            <a:endParaRPr lang="zh-CN" altLang="en-US" sz="2400" dirty="0">
              <a:solidFill>
                <a:srgbClr val="2427B6"/>
              </a:solidFill>
              <a:latin typeface="微软雅黑" panose="020B0503020204020204" pitchFamily="34" charset="-122"/>
              <a:ea typeface="微软雅黑" panose="020B0503020204020204" pitchFamily="34" charset="-122"/>
            </a:endParaRPr>
          </a:p>
        </p:txBody>
      </p:sp>
      <p:cxnSp>
        <p:nvCxnSpPr>
          <p:cNvPr id="21" name="直接箭头连接符 20"/>
          <p:cNvCxnSpPr/>
          <p:nvPr/>
        </p:nvCxnSpPr>
        <p:spPr>
          <a:xfrm>
            <a:off x="3955046" y="3173176"/>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079870" y="3998675"/>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设施联通</a:t>
            </a:r>
            <a:endParaRPr lang="zh-CN" altLang="en-US" sz="4400" b="1" dirty="0">
              <a:solidFill>
                <a:srgbClr val="FFFDFB"/>
              </a:solidFill>
            </a:endParaRPr>
          </a:p>
        </p:txBody>
      </p:sp>
      <p:sp>
        <p:nvSpPr>
          <p:cNvPr id="23" name="矩形 22"/>
          <p:cNvSpPr/>
          <p:nvPr/>
        </p:nvSpPr>
        <p:spPr>
          <a:xfrm>
            <a:off x="3521548" y="2191878"/>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02</a:t>
            </a:r>
            <a:endParaRPr lang="zh-CN" altLang="en-US" sz="2400" dirty="0">
              <a:solidFill>
                <a:srgbClr val="2427B6"/>
              </a:solidFill>
              <a:latin typeface="微软雅黑" panose="020B0503020204020204" pitchFamily="34" charset="-122"/>
              <a:ea typeface="微软雅黑" panose="020B0503020204020204" pitchFamily="34" charset="-122"/>
            </a:endParaRPr>
          </a:p>
        </p:txBody>
      </p:sp>
      <p:cxnSp>
        <p:nvCxnSpPr>
          <p:cNvPr id="24" name="直接箭头连接符 23"/>
          <p:cNvCxnSpPr/>
          <p:nvPr/>
        </p:nvCxnSpPr>
        <p:spPr>
          <a:xfrm>
            <a:off x="6202945" y="3173176"/>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27769" y="3998675"/>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贸易畅通</a:t>
            </a:r>
            <a:endParaRPr lang="zh-CN" altLang="en-US" sz="4400" b="1" dirty="0">
              <a:solidFill>
                <a:srgbClr val="FFFDFB"/>
              </a:solidFill>
            </a:endParaRPr>
          </a:p>
        </p:txBody>
      </p:sp>
      <p:sp>
        <p:nvSpPr>
          <p:cNvPr id="40" name="矩形 39"/>
          <p:cNvSpPr/>
          <p:nvPr/>
        </p:nvSpPr>
        <p:spPr>
          <a:xfrm>
            <a:off x="5769447" y="2191878"/>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03</a:t>
            </a:r>
            <a:endParaRPr lang="zh-CN" altLang="en-US" sz="2400" dirty="0">
              <a:solidFill>
                <a:srgbClr val="2427B6"/>
              </a:solidFill>
              <a:latin typeface="微软雅黑" panose="020B0503020204020204" pitchFamily="34" charset="-122"/>
              <a:ea typeface="微软雅黑" panose="020B0503020204020204" pitchFamily="34" charset="-122"/>
            </a:endParaRPr>
          </a:p>
        </p:txBody>
      </p:sp>
      <p:cxnSp>
        <p:nvCxnSpPr>
          <p:cNvPr id="41" name="直接箭头连接符 40"/>
          <p:cNvCxnSpPr/>
          <p:nvPr/>
        </p:nvCxnSpPr>
        <p:spPr>
          <a:xfrm>
            <a:off x="8399570" y="3173176"/>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524394" y="3998675"/>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资金融通</a:t>
            </a:r>
            <a:endParaRPr lang="zh-CN" altLang="en-US" sz="4400" b="1" dirty="0">
              <a:solidFill>
                <a:srgbClr val="FFFDFB"/>
              </a:solidFill>
            </a:endParaRPr>
          </a:p>
        </p:txBody>
      </p:sp>
      <p:sp>
        <p:nvSpPr>
          <p:cNvPr id="45" name="矩形 44"/>
          <p:cNvSpPr/>
          <p:nvPr/>
        </p:nvSpPr>
        <p:spPr>
          <a:xfrm>
            <a:off x="7966072" y="2191878"/>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04</a:t>
            </a:r>
            <a:endParaRPr lang="zh-CN" altLang="en-US" sz="2400" dirty="0">
              <a:solidFill>
                <a:srgbClr val="2427B6"/>
              </a:solidFill>
              <a:latin typeface="微软雅黑" panose="020B0503020204020204" pitchFamily="34" charset="-122"/>
              <a:ea typeface="微软雅黑" panose="020B0503020204020204" pitchFamily="34" charset="-122"/>
            </a:endParaRPr>
          </a:p>
        </p:txBody>
      </p:sp>
      <p:cxnSp>
        <p:nvCxnSpPr>
          <p:cNvPr id="46" name="直接箭头连接符 45"/>
          <p:cNvCxnSpPr/>
          <p:nvPr/>
        </p:nvCxnSpPr>
        <p:spPr>
          <a:xfrm>
            <a:off x="10628420" y="3173176"/>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9753244" y="3998675"/>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民心相通</a:t>
            </a:r>
            <a:endParaRPr lang="zh-CN" altLang="en-US" sz="4400" b="1" dirty="0">
              <a:solidFill>
                <a:srgbClr val="FFFDFB"/>
              </a:solidFill>
            </a:endParaRPr>
          </a:p>
        </p:txBody>
      </p:sp>
      <p:sp>
        <p:nvSpPr>
          <p:cNvPr id="48" name="矩形 47"/>
          <p:cNvSpPr/>
          <p:nvPr/>
        </p:nvSpPr>
        <p:spPr>
          <a:xfrm>
            <a:off x="10194922" y="2191878"/>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05</a:t>
            </a:r>
            <a:endParaRPr lang="zh-CN" altLang="en-US" sz="2400"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up)">
                                      <p:cBhvr>
                                        <p:cTn id="65" dur="500"/>
                                        <p:tgtEl>
                                          <p:spTgt spid="41"/>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7000"/>
                            </p:stCondLst>
                            <p:childTnLst>
                              <p:par>
                                <p:cTn id="79" presetID="22" presetClass="entr" presetSubtype="1" fill="hold"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up)">
                                      <p:cBhvr>
                                        <p:cTn id="81" dur="500"/>
                                        <p:tgtEl>
                                          <p:spTgt spid="4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19" grpId="0" bldLvl="0" animBg="1"/>
      <p:bldP spid="20" grpId="0" bldLvl="0" animBg="1"/>
      <p:bldP spid="22" grpId="0" bldLvl="0" animBg="1"/>
      <p:bldP spid="23" grpId="0" bldLvl="0" animBg="1"/>
      <p:bldP spid="25" grpId="0" bldLvl="0" animBg="1"/>
      <p:bldP spid="40" grpId="0" bldLvl="0" animBg="1"/>
      <p:bldP spid="44" grpId="0" bldLvl="0" animBg="1"/>
      <p:bldP spid="45" grpId="0" bldLvl="0" animBg="1"/>
      <p:bldP spid="47" grpId="0" bldLvl="0" animBg="1"/>
      <p:bldP spid="4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1517770" y="118161"/>
            <a:ext cx="4086225" cy="609600"/>
          </a:xfrm>
          <a:prstGeom prst="rect">
            <a:avLst/>
          </a:prstGeom>
        </p:spPr>
        <p:txBody>
          <a:bodyPr wrap="none">
            <a:spAutoFit/>
          </a:bodyPr>
          <a:lstStyle/>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主题会议：六廊刘路</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7235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51765" y="1219835"/>
            <a:ext cx="5812790" cy="5572760"/>
          </a:xfrm>
          <a:prstGeom prst="rect">
            <a:avLst/>
          </a:prstGeom>
        </p:spPr>
      </p:pic>
      <p:pic>
        <p:nvPicPr>
          <p:cNvPr id="3" name="图片 2"/>
          <p:cNvPicPr>
            <a:picLocks noChangeAspect="1"/>
          </p:cNvPicPr>
          <p:nvPr/>
        </p:nvPicPr>
        <p:blipFill>
          <a:blip r:embed="rId2"/>
          <a:stretch>
            <a:fillRect/>
          </a:stretch>
        </p:blipFill>
        <p:spPr>
          <a:xfrm>
            <a:off x="6346825" y="2738120"/>
            <a:ext cx="5704840" cy="13811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1517770" y="118161"/>
            <a:ext cx="4086225" cy="609600"/>
          </a:xfrm>
          <a:prstGeom prst="rect">
            <a:avLst/>
          </a:prstGeom>
        </p:spPr>
        <p:txBody>
          <a:bodyPr wrap="none">
            <a:spAutoFit/>
          </a:bodyPr>
          <a:lstStyle/>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主题会议：六廊刘路</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7235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29920" y="1285875"/>
            <a:ext cx="5404485" cy="5120005"/>
          </a:xfrm>
          <a:prstGeom prst="rect">
            <a:avLst/>
          </a:prstGeom>
        </p:spPr>
      </p:pic>
      <p:pic>
        <p:nvPicPr>
          <p:cNvPr id="5" name="图片 4"/>
          <p:cNvPicPr>
            <a:picLocks noChangeAspect="1"/>
          </p:cNvPicPr>
          <p:nvPr/>
        </p:nvPicPr>
        <p:blipFill>
          <a:blip r:embed="rId2"/>
          <a:stretch>
            <a:fillRect/>
          </a:stretch>
        </p:blipFill>
        <p:spPr>
          <a:xfrm>
            <a:off x="6149975" y="2983865"/>
            <a:ext cx="5695315" cy="13525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388164" y="1683246"/>
            <a:ext cx="5724644" cy="2818631"/>
          </a:xfrm>
          <a:prstGeom prst="rect">
            <a:avLst/>
          </a:prstGeom>
          <a:noFill/>
          <a:ln w="19050">
            <a:solidFill>
              <a:srgbClr val="FFF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46502" y="1405533"/>
            <a:ext cx="2520280" cy="508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smtClean="0">
                <a:solidFill>
                  <a:srgbClr val="1A1D84"/>
                </a:solidFill>
              </a:rPr>
              <a:t>PART 03</a:t>
            </a:r>
            <a:endParaRPr lang="zh-CN" altLang="en-US" sz="3600" dirty="0">
              <a:solidFill>
                <a:srgbClr val="1A1D84"/>
              </a:solidFill>
            </a:endParaRPr>
          </a:p>
        </p:txBody>
      </p:sp>
      <p:sp>
        <p:nvSpPr>
          <p:cNvPr id="17" name="矩形 16"/>
          <p:cNvSpPr/>
          <p:nvPr/>
        </p:nvSpPr>
        <p:spPr>
          <a:xfrm>
            <a:off x="3388163" y="2053605"/>
            <a:ext cx="5724644" cy="2308324"/>
          </a:xfrm>
          <a:prstGeom prst="rect">
            <a:avLst/>
          </a:prstGeom>
        </p:spPr>
        <p:txBody>
          <a:bodyPr wrap="none">
            <a:spAutoFit/>
          </a:bodyPr>
          <a:lstStyle/>
          <a:p>
            <a:pPr algn="ctr"/>
            <a:r>
              <a:rPr lang="zh-CN" altLang="en-US" sz="7200" b="1" dirty="0" smtClean="0">
                <a:solidFill>
                  <a:schemeClr val="bg1"/>
                </a:solidFill>
                <a:latin typeface="微软雅黑" panose="020B0503020204020204" pitchFamily="34" charset="-122"/>
                <a:ea typeface="微软雅黑" panose="020B0503020204020204" pitchFamily="34" charset="-122"/>
              </a:rPr>
              <a:t>“一带一路”</a:t>
            </a:r>
            <a:endParaRPr lang="en-US" altLang="zh-CN" sz="7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7200" b="1" dirty="0">
                <a:solidFill>
                  <a:schemeClr val="bg1"/>
                </a:solidFill>
                <a:latin typeface="微软雅黑" panose="020B0503020204020204" pitchFamily="34" charset="-122"/>
                <a:ea typeface="微软雅黑" panose="020B0503020204020204" pitchFamily="34" charset="-122"/>
              </a:rPr>
              <a:t>战</a:t>
            </a:r>
            <a:r>
              <a:rPr lang="zh-CN" altLang="en-US" sz="7200" b="1" dirty="0" smtClean="0">
                <a:solidFill>
                  <a:schemeClr val="bg1"/>
                </a:solidFill>
                <a:latin typeface="微软雅黑" panose="020B0503020204020204" pitchFamily="34" charset="-122"/>
                <a:ea typeface="微软雅黑" panose="020B0503020204020204" pitchFamily="34" charset="-122"/>
              </a:rPr>
              <a:t>略意义</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1000"/>
                                        <p:tgtEl>
                                          <p:spTgt spid="15"/>
                                        </p:tgtEl>
                                      </p:cBhvr>
                                    </p:animEffect>
                                  </p:childTnLst>
                                </p:cTn>
                              </p:par>
                            </p:childTnLst>
                          </p:cTn>
                        </p:par>
                        <p:par>
                          <p:cTn id="15" fill="hold">
                            <p:stCondLst>
                              <p:cond delay="15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Scale>
                                      <p:cBhvr>
                                        <p:cTn id="1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7"/>
                                        </p:tgtEl>
                                        <p:attrNameLst>
                                          <p:attrName>ppt_x</p:attrName>
                                          <p:attrName>ppt_y</p:attrName>
                                        </p:attrNameLst>
                                      </p:cBhvr>
                                    </p:animMotion>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4980851"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“一带一路”的战略意义</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1806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文本框 19"/>
          <p:cNvSpPr txBox="1"/>
          <p:nvPr/>
        </p:nvSpPr>
        <p:spPr>
          <a:xfrm>
            <a:off x="5949673" y="1488976"/>
            <a:ext cx="4873450" cy="523220"/>
          </a:xfrm>
          <a:prstGeom prst="rect">
            <a:avLst/>
          </a:prstGeom>
          <a:noFill/>
        </p:spPr>
        <p:txBody>
          <a:bodyPr wrap="none" rtlCol="0">
            <a:spAutoFit/>
          </a:bodyPr>
          <a:lstStyle/>
          <a:p>
            <a:r>
              <a:rPr lang="zh-CN" altLang="en-US" sz="2800" b="1" dirty="0">
                <a:solidFill>
                  <a:srgbClr val="2427B6"/>
                </a:solidFill>
                <a:latin typeface="微软雅黑" panose="020B0503020204020204" pitchFamily="34" charset="-122"/>
                <a:ea typeface="微软雅黑" panose="020B0503020204020204" pitchFamily="34" charset="-122"/>
              </a:rPr>
              <a:t>“一带一路”战略的重要意义</a:t>
            </a:r>
            <a:endParaRPr lang="zh-CN" altLang="en-US" sz="2800" b="1" dirty="0">
              <a:solidFill>
                <a:srgbClr val="2427B6"/>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826563" y="2163036"/>
            <a:ext cx="5281422" cy="4013678"/>
            <a:chOff x="5986934" y="1942820"/>
            <a:chExt cx="5281422" cy="4013678"/>
          </a:xfrm>
        </p:grpSpPr>
        <p:sp>
          <p:nvSpPr>
            <p:cNvPr id="22" name="文本框 21"/>
            <p:cNvSpPr txBox="1"/>
            <p:nvPr/>
          </p:nvSpPr>
          <p:spPr>
            <a:xfrm>
              <a:off x="6759856" y="2376412"/>
              <a:ext cx="4508500"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“一带一路”的战略构想顺应了我国对外开放区域结构转型的需要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5986934" y="2425103"/>
              <a:ext cx="631825" cy="631825"/>
            </a:xfrm>
            <a:prstGeom prst="ellipse">
              <a:avLst/>
            </a:prstGeom>
            <a:solidFill>
              <a:srgbClr val="2427B6"/>
            </a:solidFill>
            <a:ln w="76200">
              <a:solidFill>
                <a:srgbClr val="C00000">
                  <a:alpha val="1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smtClean="0">
                  <a:solidFill>
                    <a:srgbClr val="F2F0D9"/>
                  </a:solidFill>
                  <a:latin typeface="微软雅黑" panose="020B0503020204020204" pitchFamily="34" charset="-122"/>
                  <a:ea typeface="微软雅黑" panose="020B0503020204020204" pitchFamily="34" charset="-122"/>
                </a:rPr>
                <a:t>1</a:t>
              </a:r>
              <a:endParaRPr lang="zh-CN" altLang="en-US" sz="3000">
                <a:solidFill>
                  <a:srgbClr val="F2F0D9"/>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759856" y="3323084"/>
              <a:ext cx="4305300" cy="646331"/>
            </a:xfrm>
            <a:prstGeom prst="rect">
              <a:avLst/>
            </a:prstGeom>
            <a:noFill/>
          </p:spPr>
          <p:txBody>
            <a:bodyPr wrap="square" rtlCol="0">
              <a:spAutoFit/>
            </a:bodyPr>
            <a:lstStyle/>
            <a:p>
              <a:pPr algn="ju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“一带一路”战略构想顺应了中国要素流动转型和国际产业转移的需要</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5" name="椭圆 24"/>
            <p:cNvSpPr/>
            <p:nvPr/>
          </p:nvSpPr>
          <p:spPr>
            <a:xfrm>
              <a:off x="5986934" y="3391626"/>
              <a:ext cx="631825" cy="631825"/>
            </a:xfrm>
            <a:prstGeom prst="ellipse">
              <a:avLst/>
            </a:prstGeom>
            <a:solidFill>
              <a:srgbClr val="2427B6"/>
            </a:solidFill>
            <a:ln w="76200">
              <a:solidFill>
                <a:srgbClr val="C00000">
                  <a:alpha val="1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smtClean="0">
                  <a:solidFill>
                    <a:srgbClr val="F2F0D9"/>
                  </a:solidFill>
                  <a:latin typeface="微软雅黑" panose="020B0503020204020204" pitchFamily="34" charset="-122"/>
                  <a:ea typeface="微软雅黑" panose="020B0503020204020204" pitchFamily="34" charset="-122"/>
                </a:rPr>
                <a:t>2</a:t>
              </a:r>
              <a:endParaRPr lang="zh-CN" altLang="en-US" sz="3000">
                <a:solidFill>
                  <a:srgbClr val="F2F0D9"/>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759856" y="4311103"/>
              <a:ext cx="4318000" cy="646331"/>
            </a:xfrm>
            <a:prstGeom prst="rect">
              <a:avLst/>
            </a:prstGeom>
            <a:noFill/>
          </p:spPr>
          <p:txBody>
            <a:bodyPr wrap="square" rtlCol="0">
              <a:spAutoFit/>
            </a:bodyPr>
            <a:lstStyle/>
            <a:p>
              <a:pPr algn="ju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“一带一路”战略构想顺应了中国与其他经济合作国家结构转变的需要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5986934" y="4358149"/>
              <a:ext cx="631825" cy="631825"/>
            </a:xfrm>
            <a:prstGeom prst="ellipse">
              <a:avLst/>
            </a:prstGeom>
            <a:solidFill>
              <a:srgbClr val="2427B6"/>
            </a:solidFill>
            <a:ln w="76200">
              <a:solidFill>
                <a:srgbClr val="C00000">
                  <a:alpha val="1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smtClean="0">
                  <a:solidFill>
                    <a:srgbClr val="F2F0D9"/>
                  </a:solidFill>
                  <a:latin typeface="微软雅黑" panose="020B0503020204020204" pitchFamily="34" charset="-122"/>
                  <a:ea typeface="微软雅黑" panose="020B0503020204020204" pitchFamily="34" charset="-122"/>
                </a:rPr>
                <a:t>3</a:t>
              </a:r>
              <a:endParaRPr lang="zh-CN" altLang="en-US" sz="3000">
                <a:solidFill>
                  <a:srgbClr val="F2F0D9"/>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759856" y="5276825"/>
              <a:ext cx="4419599" cy="646331"/>
            </a:xfrm>
            <a:prstGeom prst="rect">
              <a:avLst/>
            </a:prstGeom>
            <a:noFill/>
          </p:spPr>
          <p:txBody>
            <a:bodyPr wrap="square" rtlCol="0">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“一带一路”战略构想顺应了国际经贸合作与经贸机制转型的需要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椭圆 46"/>
            <p:cNvSpPr/>
            <p:nvPr/>
          </p:nvSpPr>
          <p:spPr>
            <a:xfrm>
              <a:off x="5986934" y="5324673"/>
              <a:ext cx="631825" cy="631825"/>
            </a:xfrm>
            <a:prstGeom prst="ellipse">
              <a:avLst/>
            </a:prstGeom>
            <a:solidFill>
              <a:srgbClr val="2427B6"/>
            </a:solidFill>
            <a:ln w="76200">
              <a:solidFill>
                <a:srgbClr val="C00000">
                  <a:alpha val="1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smtClean="0">
                  <a:solidFill>
                    <a:srgbClr val="F2F0D9"/>
                  </a:solidFill>
                  <a:latin typeface="微软雅黑" panose="020B0503020204020204" pitchFamily="34" charset="-122"/>
                  <a:ea typeface="微软雅黑" panose="020B0503020204020204" pitchFamily="34" charset="-122"/>
                </a:rPr>
                <a:t>4</a:t>
              </a:r>
              <a:endParaRPr lang="zh-CN" altLang="en-US" sz="3000">
                <a:solidFill>
                  <a:srgbClr val="F2F0D9"/>
                </a:solidFill>
                <a:latin typeface="微软雅黑" panose="020B0503020204020204" pitchFamily="34" charset="-122"/>
                <a:ea typeface="微软雅黑" panose="020B0503020204020204" pitchFamily="34" charset="-122"/>
              </a:endParaRPr>
            </a:p>
          </p:txBody>
        </p:sp>
        <p:cxnSp>
          <p:nvCxnSpPr>
            <p:cNvPr id="48" name="直接连接符 47"/>
            <p:cNvCxnSpPr>
              <a:stCxn id="23" idx="4"/>
              <a:endCxn id="25" idx="0"/>
            </p:cNvCxnSpPr>
            <p:nvPr/>
          </p:nvCxnSpPr>
          <p:spPr>
            <a:xfrm>
              <a:off x="6302847" y="3056928"/>
              <a:ext cx="0" cy="334698"/>
            </a:xfrm>
            <a:prstGeom prst="line">
              <a:avLst/>
            </a:prstGeom>
            <a:ln w="19050">
              <a:solidFill>
                <a:srgbClr val="2427B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302847" y="1942820"/>
              <a:ext cx="0" cy="488686"/>
            </a:xfrm>
            <a:prstGeom prst="line">
              <a:avLst/>
            </a:prstGeom>
            <a:ln w="19050">
              <a:solidFill>
                <a:srgbClr val="2427B6"/>
              </a:solidFill>
              <a:headEnd type="oval" w="lg" len="lg"/>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25" idx="4"/>
              <a:endCxn id="45" idx="0"/>
            </p:cNvCxnSpPr>
            <p:nvPr/>
          </p:nvCxnSpPr>
          <p:spPr>
            <a:xfrm>
              <a:off x="6302847" y="4023451"/>
              <a:ext cx="0" cy="334698"/>
            </a:xfrm>
            <a:prstGeom prst="line">
              <a:avLst/>
            </a:prstGeom>
            <a:ln w="19050">
              <a:solidFill>
                <a:srgbClr val="2427B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4"/>
              <a:endCxn id="47" idx="0"/>
            </p:cNvCxnSpPr>
            <p:nvPr/>
          </p:nvCxnSpPr>
          <p:spPr>
            <a:xfrm>
              <a:off x="6302847" y="4989974"/>
              <a:ext cx="0" cy="334699"/>
            </a:xfrm>
            <a:prstGeom prst="line">
              <a:avLst/>
            </a:prstGeom>
            <a:ln w="19050">
              <a:solidFill>
                <a:srgbClr val="2427B6"/>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810842" y="2571750"/>
            <a:ext cx="4304084" cy="2841476"/>
            <a:chOff x="1104900" y="2423144"/>
            <a:chExt cx="3937000" cy="2491756"/>
          </a:xfrm>
        </p:grpSpPr>
        <p:sp>
          <p:nvSpPr>
            <p:cNvPr id="53" name="矩形 52"/>
            <p:cNvSpPr/>
            <p:nvPr/>
          </p:nvSpPr>
          <p:spPr>
            <a:xfrm>
              <a:off x="1104900" y="2423144"/>
              <a:ext cx="3937000" cy="249175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mtClean="0">
                <a:solidFill>
                  <a:srgbClr val="F2F0D9"/>
                </a:solidFill>
                <a:latin typeface="微软雅黑" panose="020B0503020204020204" pitchFamily="34" charset="-122"/>
                <a:ea typeface="微软雅黑" panose="020B0503020204020204" pitchFamily="34" charset="-122"/>
              </a:endParaRPr>
            </a:p>
          </p:txBody>
        </p:sp>
        <p:sp>
          <p:nvSpPr>
            <p:cNvPr id="54" name="矩形 53"/>
            <p:cNvSpPr/>
            <p:nvPr/>
          </p:nvSpPr>
          <p:spPr>
            <a:xfrm>
              <a:off x="1270000" y="2590198"/>
              <a:ext cx="3606800" cy="2217607"/>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mtClean="0">
                <a:solidFill>
                  <a:srgbClr val="F2F0D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 presetClass="entr" presetSubtype="8" fill="hold" nodeType="afterEffect" p14:presetBounceEnd="73000">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14:bounceEnd="73000">
                                          <p:cBhvr additive="base">
                                            <p:cTn id="11" dur="1000" fill="hold"/>
                                            <p:tgtEl>
                                              <p:spTgt spid="52"/>
                                            </p:tgtEl>
                                            <p:attrNameLst>
                                              <p:attrName>ppt_x</p:attrName>
                                            </p:attrNameLst>
                                          </p:cBhvr>
                                          <p:tavLst>
                                            <p:tav tm="0">
                                              <p:val>
                                                <p:strVal val="0-#ppt_w/2"/>
                                              </p:val>
                                            </p:tav>
                                            <p:tav tm="100000">
                                              <p:val>
                                                <p:strVal val="#ppt_x"/>
                                              </p:val>
                                            </p:tav>
                                          </p:tavLst>
                                        </p:anim>
                                        <p:anim calcmode="lin" valueType="num" p14:bounceEnd="73000">
                                          <p:cBhvr additive="base">
                                            <p:cTn id="12" dur="1000" fill="hold"/>
                                            <p:tgtEl>
                                              <p:spTgt spid="5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000" fill="hold"/>
                                            <p:tgtEl>
                                              <p:spTgt spid="52"/>
                                            </p:tgtEl>
                                            <p:attrNameLst>
                                              <p:attrName>ppt_x</p:attrName>
                                            </p:attrNameLst>
                                          </p:cBhvr>
                                          <p:tavLst>
                                            <p:tav tm="0">
                                              <p:val>
                                                <p:strVal val="0-#ppt_w/2"/>
                                              </p:val>
                                            </p:tav>
                                            <p:tav tm="100000">
                                              <p:val>
                                                <p:strVal val="#ppt_x"/>
                                              </p:val>
                                            </p:tav>
                                          </p:tavLst>
                                        </p:anim>
                                        <p:anim calcmode="lin" valueType="num">
                                          <p:cBhvr additive="base">
                                            <p:cTn id="12" dur="1000" fill="hold"/>
                                            <p:tgtEl>
                                              <p:spTgt spid="5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4980851"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“一带一路”的战略意义</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1806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911424" y="2187681"/>
            <a:ext cx="10369152" cy="3971149"/>
          </a:xfrm>
          <a:prstGeom prst="rect">
            <a:avLst/>
          </a:prstGeom>
          <a:noFill/>
          <a:ln w="19050">
            <a:solidFill>
              <a:srgbClr val="2427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336013" y="1777714"/>
            <a:ext cx="9566638" cy="996740"/>
            <a:chOff x="1386245" y="2546360"/>
            <a:chExt cx="9566638" cy="996740"/>
          </a:xfrm>
        </p:grpSpPr>
        <p:sp>
          <p:nvSpPr>
            <p:cNvPr id="29" name="等腰三角形 28"/>
            <p:cNvSpPr/>
            <p:nvPr/>
          </p:nvSpPr>
          <p:spPr>
            <a:xfrm>
              <a:off x="10632492"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1386245"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p:cNvSpPr/>
            <p:nvPr/>
          </p:nvSpPr>
          <p:spPr>
            <a:xfrm flipV="1">
              <a:off x="1546707" y="2546360"/>
              <a:ext cx="9245714" cy="996740"/>
            </a:xfrm>
            <a:prstGeom prst="trapezoid">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2904763" y="1876794"/>
            <a:ext cx="8217346" cy="738664"/>
          </a:xfrm>
          <a:prstGeom prst="rect">
            <a:avLst/>
          </a:prstGeom>
          <a:noFill/>
        </p:spPr>
        <p:txBody>
          <a:bodyPr wrap="square" rtlCol="0">
            <a:spAutoFit/>
          </a:bodyPr>
          <a:lstStyle/>
          <a:p>
            <a:r>
              <a:rPr lang="zh-CN" altLang="en-US" sz="4200" b="1" dirty="0">
                <a:solidFill>
                  <a:schemeClr val="bg1"/>
                </a:solidFill>
                <a:latin typeface="方正兰亭粗黑_GBK" panose="02000000000000000000" pitchFamily="2" charset="-122"/>
                <a:ea typeface="方正兰亭粗黑_GBK" panose="02000000000000000000" pitchFamily="2" charset="-122"/>
              </a:rPr>
              <a:t>我国对外开放实现战略转变</a:t>
            </a:r>
            <a:endParaRPr lang="zh-CN" altLang="en-US" sz="4200" b="1" dirty="0">
              <a:solidFill>
                <a:schemeClr val="bg1"/>
              </a:solidFill>
              <a:latin typeface="方正兰亭粗黑_GBK" panose="02000000000000000000" pitchFamily="2" charset="-122"/>
              <a:ea typeface="方正兰亭粗黑_GBK" panose="02000000000000000000" pitchFamily="2" charset="-122"/>
            </a:endParaRPr>
          </a:p>
        </p:txBody>
      </p:sp>
      <p:sp>
        <p:nvSpPr>
          <p:cNvPr id="33" name="文本框 32"/>
          <p:cNvSpPr txBox="1"/>
          <p:nvPr/>
        </p:nvSpPr>
        <p:spPr>
          <a:xfrm>
            <a:off x="1507253" y="2966095"/>
            <a:ext cx="9361040" cy="2698624"/>
          </a:xfrm>
          <a:prstGeom prst="rect">
            <a:avLst/>
          </a:prstGeom>
          <a:noFill/>
        </p:spPr>
        <p:txBody>
          <a:bodyPr wrap="square" rtlCol="0">
            <a:spAutoFit/>
          </a:bodyPr>
          <a:lstStyle/>
          <a:p>
            <a:pPr algn="just">
              <a:lnSpc>
                <a:spcPct val="200000"/>
              </a:lnSpc>
            </a:pPr>
            <a:r>
              <a:rPr lang="zh-CN" altLang="en-US" sz="2200" dirty="0">
                <a:latin typeface="微软雅黑" panose="020B0503020204020204" pitchFamily="34" charset="-122"/>
                <a:ea typeface="微软雅黑" panose="020B0503020204020204" pitchFamily="34" charset="-122"/>
              </a:rPr>
              <a:t>“一带一路”尤其是“一带”起始于西部，也主要经过西部通向西亚和欧洲，这必将使得我国对外开放的地理格局发生重大调整，</a:t>
            </a:r>
            <a:r>
              <a:rPr lang="zh-CN" altLang="en-US" sz="2200" b="1" dirty="0">
                <a:solidFill>
                  <a:srgbClr val="2427B6"/>
                </a:solidFill>
                <a:latin typeface="微软雅黑" panose="020B0503020204020204" pitchFamily="34" charset="-122"/>
                <a:ea typeface="微软雅黑" panose="020B0503020204020204" pitchFamily="34" charset="-122"/>
              </a:rPr>
              <a:t>由中西部地区作为新的牵动者承担着开发与振兴占国土面积三分之二广大区域的重任，与东部地区一起承担着中国走出去的重任。</a:t>
            </a:r>
            <a:endParaRPr lang="zh-CN" altLang="zh-CN" sz="2200" b="1"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strVal val="#ppt_w*0.7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2"/>
                                        </p:tgtEl>
                                        <p:attrNameLst>
                                          <p:attrName>ppt_y</p:attrName>
                                        </p:attrNameLst>
                                      </p:cBhvr>
                                      <p:tavLst>
                                        <p:tav tm="0">
                                          <p:val>
                                            <p:strVal val="#ppt_y"/>
                                          </p:val>
                                        </p:tav>
                                        <p:tav tm="100000">
                                          <p:val>
                                            <p:strVal val="#ppt_y"/>
                                          </p:val>
                                        </p:tav>
                                      </p:tavLst>
                                    </p:anim>
                                    <p:anim calcmode="lin" valueType="num">
                                      <p:cBhvr>
                                        <p:cTn id="2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2"/>
                                        </p:tgtEl>
                                      </p:cBhvr>
                                    </p:animEffect>
                                  </p:childTnLst>
                                </p:cTn>
                              </p:par>
                            </p:childTnLst>
                          </p:cTn>
                        </p:par>
                        <p:par>
                          <p:cTn id="28" fill="hold">
                            <p:stCondLst>
                              <p:cond delay="254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32"/>
                                        </p:tgtEl>
                                      </p:cBhvr>
                                    </p:animEffect>
                                    <p:animScale>
                                      <p:cBhvr>
                                        <p:cTn id="31" dur="250" autoRev="1" fill="hold"/>
                                        <p:tgtEl>
                                          <p:spTgt spid="32"/>
                                        </p:tgtEl>
                                      </p:cBhvr>
                                      <p:by x="105000" y="105000"/>
                                    </p:animScale>
                                  </p:childTnLst>
                                </p:cTn>
                              </p:par>
                            </p:childTnLst>
                          </p:cTn>
                        </p:par>
                        <p:par>
                          <p:cTn id="32" fill="hold">
                            <p:stCondLst>
                              <p:cond delay="3049"/>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p:bldP spid="32" grpId="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213078"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4556125" y="492124"/>
            <a:ext cx="7640638" cy="5946775"/>
          </a:xfrm>
          <a:custGeom>
            <a:avLst/>
            <a:gdLst>
              <a:gd name="T0" fmla="*/ 2147483647 w 10036"/>
              <a:gd name="T1" fmla="*/ 2147483647 h 7408"/>
              <a:gd name="T2" fmla="*/ 630038970 w 10036"/>
              <a:gd name="T3" fmla="*/ 2147483647 h 7408"/>
              <a:gd name="T4" fmla="*/ 0 w 10036"/>
              <a:gd name="T5" fmla="*/ 0 h 7408"/>
              <a:gd name="T6" fmla="*/ 2147483647 w 10036"/>
              <a:gd name="T7" fmla="*/ 0 h 7408"/>
              <a:gd name="T8" fmla="*/ 2147483647 w 10036"/>
              <a:gd name="T9" fmla="*/ 2147483647 h 7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36" h="7408">
                <a:moveTo>
                  <a:pt x="10036" y="7408"/>
                </a:moveTo>
                <a:lnTo>
                  <a:pt x="1087" y="7408"/>
                </a:lnTo>
                <a:lnTo>
                  <a:pt x="0" y="0"/>
                </a:lnTo>
                <a:lnTo>
                  <a:pt x="10036" y="0"/>
                </a:lnTo>
                <a:lnTo>
                  <a:pt x="10036" y="7408"/>
                </a:lnTo>
                <a:close/>
              </a:path>
            </a:pathLst>
          </a:custGeom>
          <a:solidFill>
            <a:srgbClr val="FFFFFF">
              <a:alpha val="7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 name="组 2"/>
          <p:cNvGrpSpPr/>
          <p:nvPr/>
        </p:nvGrpSpPr>
        <p:grpSpPr>
          <a:xfrm>
            <a:off x="5375920" y="482467"/>
            <a:ext cx="6840161" cy="1616671"/>
            <a:chOff x="4743860" y="461861"/>
            <a:chExt cx="4400139" cy="1154667"/>
          </a:xfrm>
          <a:solidFill>
            <a:srgbClr val="C00000"/>
          </a:solidFill>
        </p:grpSpPr>
        <p:sp>
          <p:nvSpPr>
            <p:cNvPr id="4" name="剪去单角的矩形 3"/>
            <p:cNvSpPr/>
            <p:nvPr/>
          </p:nvSpPr>
          <p:spPr>
            <a:xfrm flipH="1" flipV="1">
              <a:off x="4754355" y="461861"/>
              <a:ext cx="4389644" cy="1144170"/>
            </a:xfrm>
            <a:prstGeom prst="snip1Rect">
              <a:avLst>
                <a:gd name="adj" fmla="val 26757"/>
              </a:avLst>
            </a:prstGeom>
            <a:solidFill>
              <a:srgbClr val="2427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直角三角形 4"/>
            <p:cNvSpPr/>
            <p:nvPr/>
          </p:nvSpPr>
          <p:spPr>
            <a:xfrm flipH="1" flipV="1">
              <a:off x="4743860" y="1291124"/>
              <a:ext cx="325404" cy="325404"/>
            </a:xfrm>
            <a:prstGeom prst="r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矩形 23"/>
          <p:cNvSpPr/>
          <p:nvPr/>
        </p:nvSpPr>
        <p:spPr>
          <a:xfrm>
            <a:off x="9645359" y="1253127"/>
            <a:ext cx="1245089" cy="729584"/>
          </a:xfrm>
          <a:prstGeom prst="rect">
            <a:avLst/>
          </a:prstGeom>
          <a:effectLst/>
        </p:spPr>
        <p:txBody>
          <a:bodyPr vert="horz" wrap="none" lIns="86694" tIns="43347" rIns="86694" bIns="43347">
            <a:spAutoFit/>
          </a:bodyPr>
          <a:lstStyle/>
          <a:p>
            <a:pPr algn="r"/>
            <a:r>
              <a:rPr lang="zh-CN" altLang="en-US" sz="42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7130468" y="665498"/>
            <a:ext cx="3327932" cy="733871"/>
          </a:xfrm>
          <a:prstGeom prst="rect">
            <a:avLst/>
          </a:prstGeom>
          <a:effectLst/>
        </p:spPr>
        <p:txBody>
          <a:bodyPr vert="horz" wrap="none" lIns="86694" tIns="43347" rIns="86694" bIns="43347">
            <a:spAutoFit/>
          </a:bodyPr>
          <a:lstStyle/>
          <a:p>
            <a:pPr algn="r"/>
            <a:r>
              <a:rPr lang="en-US" altLang="zh-CN" sz="4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DIRECTORY</a:t>
            </a:r>
            <a:endParaRPr lang="zh-CN" altLang="en-US" sz="4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矩形: 圆角 24"/>
          <p:cNvSpPr/>
          <p:nvPr/>
        </p:nvSpPr>
        <p:spPr>
          <a:xfrm>
            <a:off x="7176120" y="2395736"/>
            <a:ext cx="3960440" cy="548640"/>
          </a:xfrm>
          <a:prstGeom prst="round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什么是“一带一路”</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圆角 25"/>
          <p:cNvSpPr/>
          <p:nvPr/>
        </p:nvSpPr>
        <p:spPr>
          <a:xfrm>
            <a:off x="6544438" y="2395736"/>
            <a:ext cx="550039" cy="548640"/>
          </a:xfrm>
          <a:prstGeom prst="roundRect">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圆角 24"/>
          <p:cNvSpPr/>
          <p:nvPr/>
        </p:nvSpPr>
        <p:spPr>
          <a:xfrm>
            <a:off x="7176120" y="3287256"/>
            <a:ext cx="3960440" cy="548640"/>
          </a:xfrm>
          <a:prstGeom prst="round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“一带一路”国际合作高峰论坛</a:t>
            </a:r>
            <a:endPar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圆角 25"/>
          <p:cNvSpPr/>
          <p:nvPr/>
        </p:nvSpPr>
        <p:spPr>
          <a:xfrm>
            <a:off x="6544438" y="3287256"/>
            <a:ext cx="550039" cy="548640"/>
          </a:xfrm>
          <a:prstGeom prst="roundRect">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zh-CN" altLang="en-US"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圆角 24"/>
          <p:cNvSpPr/>
          <p:nvPr/>
        </p:nvSpPr>
        <p:spPr>
          <a:xfrm>
            <a:off x="7159730" y="4151352"/>
            <a:ext cx="3960440" cy="548640"/>
          </a:xfrm>
          <a:prstGeom prst="round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“一带一路”的战略意义</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圆角 25"/>
          <p:cNvSpPr/>
          <p:nvPr/>
        </p:nvSpPr>
        <p:spPr>
          <a:xfrm>
            <a:off x="6528048" y="4151352"/>
            <a:ext cx="550039" cy="548640"/>
          </a:xfrm>
          <a:prstGeom prst="roundRect">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圆角 24"/>
          <p:cNvSpPr/>
          <p:nvPr/>
        </p:nvSpPr>
        <p:spPr>
          <a:xfrm>
            <a:off x="7159730" y="5015448"/>
            <a:ext cx="3960440" cy="548640"/>
          </a:xfrm>
          <a:prstGeom prst="round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“一带一路”面临的新机遇</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圆角 25"/>
          <p:cNvSpPr/>
          <p:nvPr/>
        </p:nvSpPr>
        <p:spPr>
          <a:xfrm>
            <a:off x="6528048" y="5015448"/>
            <a:ext cx="550039" cy="548640"/>
          </a:xfrm>
          <a:prstGeom prst="roundRect">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zh-CN" altLang="en-US"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advTm="0"/>
    </mc:Choice>
    <mc:Fallback>
      <p:transition spd="slow"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4980851"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“一带一路”的战略意义</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1806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911424" y="2187681"/>
            <a:ext cx="10369152" cy="3971149"/>
          </a:xfrm>
          <a:prstGeom prst="rect">
            <a:avLst/>
          </a:prstGeom>
          <a:noFill/>
          <a:ln w="19050">
            <a:solidFill>
              <a:srgbClr val="2427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336013" y="1777714"/>
            <a:ext cx="9566638" cy="996740"/>
            <a:chOff x="1386245" y="2546360"/>
            <a:chExt cx="9566638" cy="996740"/>
          </a:xfrm>
        </p:grpSpPr>
        <p:sp>
          <p:nvSpPr>
            <p:cNvPr id="29" name="等腰三角形 28"/>
            <p:cNvSpPr/>
            <p:nvPr/>
          </p:nvSpPr>
          <p:spPr>
            <a:xfrm>
              <a:off x="10632492"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1386245"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p:cNvSpPr/>
            <p:nvPr/>
          </p:nvSpPr>
          <p:spPr>
            <a:xfrm flipV="1">
              <a:off x="1546707" y="2546360"/>
              <a:ext cx="9245714" cy="996740"/>
            </a:xfrm>
            <a:prstGeom prst="trapezoid">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2295163" y="1876794"/>
            <a:ext cx="8217346" cy="738664"/>
          </a:xfrm>
          <a:prstGeom prst="rect">
            <a:avLst/>
          </a:prstGeom>
          <a:noFill/>
        </p:spPr>
        <p:txBody>
          <a:bodyPr wrap="square" rtlCol="0">
            <a:spAutoFit/>
          </a:bodyPr>
          <a:lstStyle/>
          <a:p>
            <a:r>
              <a:rPr lang="zh-CN" altLang="en-US" sz="4200" b="1" dirty="0">
                <a:solidFill>
                  <a:schemeClr val="bg1"/>
                </a:solidFill>
                <a:latin typeface="方正兰亭粗黑_GBK" panose="02000000000000000000" pitchFamily="2" charset="-122"/>
                <a:ea typeface="方正兰亭粗黑_GBK" panose="02000000000000000000" pitchFamily="2" charset="-122"/>
              </a:rPr>
              <a:t>流动转型和国际产业转移的需要</a:t>
            </a:r>
            <a:endParaRPr lang="zh-CN" altLang="en-US" sz="4200" b="1" dirty="0">
              <a:solidFill>
                <a:schemeClr val="bg1"/>
              </a:solidFill>
              <a:latin typeface="方正兰亭粗黑_GBK" panose="02000000000000000000" pitchFamily="2" charset="-122"/>
              <a:ea typeface="方正兰亭粗黑_GBK" panose="02000000000000000000" pitchFamily="2" charset="-122"/>
            </a:endParaRPr>
          </a:p>
        </p:txBody>
      </p:sp>
      <p:sp>
        <p:nvSpPr>
          <p:cNvPr id="33" name="文本框 32"/>
          <p:cNvSpPr txBox="1"/>
          <p:nvPr/>
        </p:nvSpPr>
        <p:spPr>
          <a:xfrm>
            <a:off x="1507253" y="2994670"/>
            <a:ext cx="9361040" cy="2698624"/>
          </a:xfrm>
          <a:prstGeom prst="rect">
            <a:avLst/>
          </a:prstGeom>
          <a:noFill/>
        </p:spPr>
        <p:txBody>
          <a:bodyPr wrap="square" rtlCol="0">
            <a:spAutoFit/>
          </a:bodyPr>
          <a:lstStyle/>
          <a:p>
            <a:pPr algn="just">
              <a:lnSpc>
                <a:spcPct val="200000"/>
              </a:lnSpc>
            </a:pPr>
            <a:r>
              <a:rPr lang="zh-CN" altLang="en-US" sz="2200" dirty="0">
                <a:latin typeface="微软雅黑" panose="020B0503020204020204" pitchFamily="34" charset="-122"/>
                <a:ea typeface="微软雅黑" panose="020B0503020204020204" pitchFamily="34" charset="-122"/>
              </a:rPr>
              <a:t>“一带一路”建设恰好顺应了中国要素流动新趋势。“一带一路”战略通过政策沟通、道路联通、贸易畅通、货币流通、民心相通这“五通”，将中国的生产要素，尤其是优质的过剩产能输送出去，</a:t>
            </a:r>
            <a:r>
              <a:rPr lang="zh-CN" altLang="en-US" sz="2200" b="1" dirty="0">
                <a:solidFill>
                  <a:srgbClr val="2427B6"/>
                </a:solidFill>
                <a:latin typeface="微软雅黑" panose="020B0503020204020204" pitchFamily="34" charset="-122"/>
                <a:ea typeface="微软雅黑" panose="020B0503020204020204" pitchFamily="34" charset="-122"/>
              </a:rPr>
              <a:t>让沿“带”沿“路”的发展中国家和地区共享中国发展的成果。</a:t>
            </a:r>
            <a:endParaRPr lang="zh-CN" altLang="zh-CN" sz="2200" b="1"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strVal val="#ppt_w*0.7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2"/>
                                        </p:tgtEl>
                                        <p:attrNameLst>
                                          <p:attrName>ppt_y</p:attrName>
                                        </p:attrNameLst>
                                      </p:cBhvr>
                                      <p:tavLst>
                                        <p:tav tm="0">
                                          <p:val>
                                            <p:strVal val="#ppt_y"/>
                                          </p:val>
                                        </p:tav>
                                        <p:tav tm="100000">
                                          <p:val>
                                            <p:strVal val="#ppt_y"/>
                                          </p:val>
                                        </p:tav>
                                      </p:tavLst>
                                    </p:anim>
                                    <p:anim calcmode="lin" valueType="num">
                                      <p:cBhvr>
                                        <p:cTn id="2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2"/>
                                        </p:tgtEl>
                                      </p:cBhvr>
                                    </p:animEffect>
                                  </p:childTnLst>
                                </p:cTn>
                              </p:par>
                            </p:childTnLst>
                          </p:cTn>
                        </p:par>
                        <p:par>
                          <p:cTn id="28" fill="hold">
                            <p:stCondLst>
                              <p:cond delay="26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32"/>
                                        </p:tgtEl>
                                      </p:cBhvr>
                                    </p:animEffect>
                                    <p:animScale>
                                      <p:cBhvr>
                                        <p:cTn id="31" dur="250" autoRev="1" fill="hold"/>
                                        <p:tgtEl>
                                          <p:spTgt spid="32"/>
                                        </p:tgtEl>
                                      </p:cBhvr>
                                      <p:by x="105000" y="105000"/>
                                    </p:animScale>
                                  </p:childTnLst>
                                </p:cTn>
                              </p:par>
                            </p:childTnLst>
                          </p:cTn>
                        </p:par>
                        <p:par>
                          <p:cTn id="32" fill="hold">
                            <p:stCondLst>
                              <p:cond delay="315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p:bldP spid="32" grpId="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4980851"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“一带一路”的战略意义</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1806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911424" y="2187681"/>
            <a:ext cx="10369152" cy="3971149"/>
          </a:xfrm>
          <a:prstGeom prst="rect">
            <a:avLst/>
          </a:prstGeom>
          <a:noFill/>
          <a:ln w="19050">
            <a:solidFill>
              <a:srgbClr val="2427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336013" y="1777714"/>
            <a:ext cx="9566638" cy="996740"/>
            <a:chOff x="1386245" y="2546360"/>
            <a:chExt cx="9566638" cy="996740"/>
          </a:xfrm>
        </p:grpSpPr>
        <p:sp>
          <p:nvSpPr>
            <p:cNvPr id="29" name="等腰三角形 28"/>
            <p:cNvSpPr/>
            <p:nvPr/>
          </p:nvSpPr>
          <p:spPr>
            <a:xfrm>
              <a:off x="10632492"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1386245"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p:cNvSpPr/>
            <p:nvPr/>
          </p:nvSpPr>
          <p:spPr>
            <a:xfrm flipV="1">
              <a:off x="1546707" y="2546360"/>
              <a:ext cx="9245714" cy="996740"/>
            </a:xfrm>
            <a:prstGeom prst="trapezoid">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2085613" y="1905369"/>
            <a:ext cx="8217346" cy="630942"/>
          </a:xfrm>
          <a:prstGeom prst="rect">
            <a:avLst/>
          </a:prstGeom>
          <a:noFill/>
        </p:spPr>
        <p:txBody>
          <a:bodyPr wrap="square" rtlCol="0">
            <a:spAutoFit/>
          </a:bodyPr>
          <a:lstStyle/>
          <a:p>
            <a:r>
              <a:rPr lang="zh-CN" altLang="en-US" sz="3500" b="1" dirty="0">
                <a:solidFill>
                  <a:schemeClr val="bg1"/>
                </a:solidFill>
                <a:latin typeface="方正兰亭粗黑_GBK" panose="02000000000000000000" pitchFamily="2" charset="-122"/>
                <a:ea typeface="方正兰亭粗黑_GBK" panose="02000000000000000000" pitchFamily="2" charset="-122"/>
              </a:rPr>
              <a:t>中国与其他经济合作国家结构转变的需要</a:t>
            </a:r>
            <a:endParaRPr lang="zh-CN" altLang="en-US" sz="3500" b="1" dirty="0">
              <a:solidFill>
                <a:schemeClr val="bg1"/>
              </a:solidFill>
              <a:latin typeface="方正兰亭粗黑_GBK" panose="02000000000000000000" pitchFamily="2" charset="-122"/>
              <a:ea typeface="方正兰亭粗黑_GBK" panose="02000000000000000000" pitchFamily="2" charset="-122"/>
            </a:endParaRPr>
          </a:p>
        </p:txBody>
      </p:sp>
      <p:sp>
        <p:nvSpPr>
          <p:cNvPr id="33" name="文本框 32"/>
          <p:cNvSpPr txBox="1"/>
          <p:nvPr/>
        </p:nvSpPr>
        <p:spPr>
          <a:xfrm>
            <a:off x="1507253" y="2994670"/>
            <a:ext cx="9361040" cy="2698624"/>
          </a:xfrm>
          <a:prstGeom prst="rect">
            <a:avLst/>
          </a:prstGeom>
          <a:noFill/>
        </p:spPr>
        <p:txBody>
          <a:bodyPr wrap="square" rtlCol="0">
            <a:spAutoFit/>
          </a:bodyPr>
          <a:lstStyle/>
          <a:p>
            <a:pPr algn="just">
              <a:lnSpc>
                <a:spcPct val="200000"/>
              </a:lnSpc>
            </a:pPr>
            <a:r>
              <a:rPr lang="zh-CN" altLang="en-US" sz="2200" dirty="0">
                <a:latin typeface="微软雅黑" panose="020B0503020204020204" pitchFamily="34" charset="-122"/>
                <a:ea typeface="微软雅黑" panose="020B0503020204020204" pitchFamily="34" charset="-122"/>
              </a:rPr>
              <a:t>通过“一带一路”建设，帮助这些国家和地区进行比如道路、桥梁、港口等基础设施建设，帮助他们发展一些产业比如纺织服装、家电、甚至汽车制造、钢铁、电力等，</a:t>
            </a:r>
            <a:r>
              <a:rPr lang="zh-CN" altLang="en-US" sz="2200" b="1" dirty="0">
                <a:solidFill>
                  <a:srgbClr val="2427B6"/>
                </a:solidFill>
                <a:latin typeface="微软雅黑" panose="020B0503020204020204" pitchFamily="34" charset="-122"/>
                <a:ea typeface="微软雅黑" panose="020B0503020204020204" pitchFamily="34" charset="-122"/>
              </a:rPr>
              <a:t>提高他们经济发展的水平和生产能力，就顺应了中国产业技术升级的需要。</a:t>
            </a:r>
            <a:endParaRPr lang="zh-CN" altLang="zh-CN" sz="2200" b="1"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strVal val="#ppt_w*0.7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2"/>
                                        </p:tgtEl>
                                        <p:attrNameLst>
                                          <p:attrName>ppt_y</p:attrName>
                                        </p:attrNameLst>
                                      </p:cBhvr>
                                      <p:tavLst>
                                        <p:tav tm="0">
                                          <p:val>
                                            <p:strVal val="#ppt_y"/>
                                          </p:val>
                                        </p:tav>
                                        <p:tav tm="100000">
                                          <p:val>
                                            <p:strVal val="#ppt_y"/>
                                          </p:val>
                                        </p:tav>
                                      </p:tavLst>
                                    </p:anim>
                                    <p:anim calcmode="lin" valueType="num">
                                      <p:cBhvr>
                                        <p:cTn id="2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2"/>
                                        </p:tgtEl>
                                      </p:cBhvr>
                                    </p:animEffect>
                                  </p:childTnLst>
                                </p:cTn>
                              </p:par>
                            </p:childTnLst>
                          </p:cTn>
                        </p:par>
                        <p:par>
                          <p:cTn id="28" fill="hold">
                            <p:stCondLst>
                              <p:cond delay="284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32"/>
                                        </p:tgtEl>
                                      </p:cBhvr>
                                    </p:animEffect>
                                    <p:animScale>
                                      <p:cBhvr>
                                        <p:cTn id="31" dur="250" autoRev="1" fill="hold"/>
                                        <p:tgtEl>
                                          <p:spTgt spid="32"/>
                                        </p:tgtEl>
                                      </p:cBhvr>
                                      <p:by x="105000" y="105000"/>
                                    </p:animScale>
                                  </p:childTnLst>
                                </p:cTn>
                              </p:par>
                            </p:childTnLst>
                          </p:cTn>
                        </p:par>
                        <p:par>
                          <p:cTn id="32" fill="hold">
                            <p:stCondLst>
                              <p:cond delay="3349"/>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p:bldP spid="32" grpId="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4980851"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“一带一路”的战略意义</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1806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911424" y="2187681"/>
            <a:ext cx="10369152" cy="3971149"/>
          </a:xfrm>
          <a:prstGeom prst="rect">
            <a:avLst/>
          </a:prstGeom>
          <a:noFill/>
          <a:ln w="19050">
            <a:solidFill>
              <a:srgbClr val="2427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336013" y="1777714"/>
            <a:ext cx="9566638" cy="996740"/>
            <a:chOff x="1386245" y="2546360"/>
            <a:chExt cx="9566638" cy="996740"/>
          </a:xfrm>
        </p:grpSpPr>
        <p:sp>
          <p:nvSpPr>
            <p:cNvPr id="29" name="等腰三角形 28"/>
            <p:cNvSpPr/>
            <p:nvPr/>
          </p:nvSpPr>
          <p:spPr>
            <a:xfrm>
              <a:off x="10632492"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1386245" y="2546362"/>
              <a:ext cx="320391" cy="409965"/>
            </a:xfrm>
            <a:prstGeom prst="triangle">
              <a:avLst/>
            </a:prstGeom>
            <a:solidFill>
              <a:srgbClr val="1A1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p:cNvSpPr/>
            <p:nvPr/>
          </p:nvSpPr>
          <p:spPr>
            <a:xfrm flipV="1">
              <a:off x="1546707" y="2546360"/>
              <a:ext cx="9245714" cy="996740"/>
            </a:xfrm>
            <a:prstGeom prst="trapezoid">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2561863" y="1905369"/>
            <a:ext cx="8217346" cy="630942"/>
          </a:xfrm>
          <a:prstGeom prst="rect">
            <a:avLst/>
          </a:prstGeom>
          <a:noFill/>
        </p:spPr>
        <p:txBody>
          <a:bodyPr wrap="square" rtlCol="0">
            <a:spAutoFit/>
          </a:bodyPr>
          <a:lstStyle/>
          <a:p>
            <a:r>
              <a:rPr lang="zh-CN" altLang="en-US" sz="3500" b="1" dirty="0">
                <a:solidFill>
                  <a:schemeClr val="bg1"/>
                </a:solidFill>
                <a:latin typeface="方正兰亭粗黑_GBK" panose="02000000000000000000" pitchFamily="2" charset="-122"/>
                <a:ea typeface="方正兰亭粗黑_GBK" panose="02000000000000000000" pitchFamily="2" charset="-122"/>
              </a:rPr>
              <a:t>国际经贸合作与经贸机制转型的需要</a:t>
            </a:r>
            <a:endParaRPr lang="zh-CN" altLang="en-US" sz="3500" b="1" dirty="0">
              <a:solidFill>
                <a:schemeClr val="bg1"/>
              </a:solidFill>
              <a:latin typeface="方正兰亭粗黑_GBK" panose="02000000000000000000" pitchFamily="2" charset="-122"/>
              <a:ea typeface="方正兰亭粗黑_GBK" panose="02000000000000000000" pitchFamily="2" charset="-122"/>
            </a:endParaRPr>
          </a:p>
        </p:txBody>
      </p:sp>
      <p:sp>
        <p:nvSpPr>
          <p:cNvPr id="33" name="文本框 32"/>
          <p:cNvSpPr txBox="1"/>
          <p:nvPr/>
        </p:nvSpPr>
        <p:spPr>
          <a:xfrm>
            <a:off x="1507253" y="2889895"/>
            <a:ext cx="9361040" cy="3054106"/>
          </a:xfrm>
          <a:prstGeom prst="rect">
            <a:avLst/>
          </a:prstGeom>
          <a:noFill/>
        </p:spPr>
        <p:txBody>
          <a:bodyPr wrap="square" rtlCol="0">
            <a:spAutoFit/>
          </a:bodyPr>
          <a:lstStyle/>
          <a:p>
            <a:pPr algn="just">
              <a:lnSpc>
                <a:spcPct val="180000"/>
              </a:lnSpc>
            </a:pPr>
            <a:r>
              <a:rPr lang="zh-CN" altLang="en-US" sz="2200" dirty="0">
                <a:latin typeface="微软雅黑" panose="020B0503020204020204" pitchFamily="34" charset="-122"/>
                <a:ea typeface="微软雅黑" panose="020B0503020204020204" pitchFamily="34" charset="-122"/>
              </a:rPr>
              <a:t>近年来国际经贸机制又在发生深刻变化并有新的动向。“一带一路”战略与中国自由贸易区战略是紧密联系的。有资料显示，目前我国在建自贸区，涉及</a:t>
            </a:r>
            <a:r>
              <a:rPr lang="en-US" altLang="zh-CN" sz="2200" dirty="0">
                <a:latin typeface="微软雅黑" panose="020B0503020204020204" pitchFamily="34" charset="-122"/>
                <a:ea typeface="微软雅黑" panose="020B0503020204020204" pitchFamily="34" charset="-122"/>
              </a:rPr>
              <a:t>32</a:t>
            </a:r>
            <a:r>
              <a:rPr lang="zh-CN" altLang="en-US" sz="2200" dirty="0">
                <a:latin typeface="微软雅黑" panose="020B0503020204020204" pitchFamily="34" charset="-122"/>
                <a:ea typeface="微软雅黑" panose="020B0503020204020204" pitchFamily="34" charset="-122"/>
              </a:rPr>
              <a:t>个国家和地区。在建的自由贸易区中，大部分是处于“一带一路”沿线上。因此，</a:t>
            </a:r>
            <a:r>
              <a:rPr lang="zh-CN" altLang="en-US" sz="2200" b="1" dirty="0">
                <a:solidFill>
                  <a:srgbClr val="2427B6"/>
                </a:solidFill>
                <a:latin typeface="微软雅黑" panose="020B0503020204020204" pitchFamily="34" charset="-122"/>
                <a:ea typeface="微软雅黑" panose="020B0503020204020204" pitchFamily="34" charset="-122"/>
              </a:rPr>
              <a:t>中国的自由贸易区战略必将随着“一带一路”战略的实施而得到落实和发展。</a:t>
            </a:r>
            <a:endParaRPr lang="zh-CN" altLang="zh-CN" sz="2200" b="1"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strVal val="#ppt_w*0.7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2"/>
                                        </p:tgtEl>
                                        <p:attrNameLst>
                                          <p:attrName>ppt_y</p:attrName>
                                        </p:attrNameLst>
                                      </p:cBhvr>
                                      <p:tavLst>
                                        <p:tav tm="0">
                                          <p:val>
                                            <p:strVal val="#ppt_y"/>
                                          </p:val>
                                        </p:tav>
                                        <p:tav tm="100000">
                                          <p:val>
                                            <p:strVal val="#ppt_y"/>
                                          </p:val>
                                        </p:tav>
                                      </p:tavLst>
                                    </p:anim>
                                    <p:anim calcmode="lin" valueType="num">
                                      <p:cBhvr>
                                        <p:cTn id="2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2"/>
                                        </p:tgtEl>
                                      </p:cBhvr>
                                    </p:animEffect>
                                  </p:childTnLst>
                                </p:cTn>
                              </p:par>
                            </p:childTnLst>
                          </p:cTn>
                        </p:par>
                        <p:par>
                          <p:cTn id="28" fill="hold">
                            <p:stCondLst>
                              <p:cond delay="27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32"/>
                                        </p:tgtEl>
                                      </p:cBhvr>
                                    </p:animEffect>
                                    <p:animScale>
                                      <p:cBhvr>
                                        <p:cTn id="31" dur="250" autoRev="1" fill="hold"/>
                                        <p:tgtEl>
                                          <p:spTgt spid="32"/>
                                        </p:tgtEl>
                                      </p:cBhvr>
                                      <p:by x="105000" y="105000"/>
                                    </p:animScale>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p:bldP spid="32" grpId="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962275" y="1683246"/>
            <a:ext cx="6467475" cy="2818631"/>
          </a:xfrm>
          <a:prstGeom prst="rect">
            <a:avLst/>
          </a:prstGeom>
          <a:noFill/>
          <a:ln w="19050">
            <a:solidFill>
              <a:srgbClr val="FFF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46502" y="1405533"/>
            <a:ext cx="2520280" cy="508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smtClean="0">
                <a:solidFill>
                  <a:srgbClr val="1A1D84"/>
                </a:solidFill>
              </a:rPr>
              <a:t>PART 04</a:t>
            </a:r>
            <a:endParaRPr lang="zh-CN" altLang="en-US" sz="3600" dirty="0">
              <a:solidFill>
                <a:srgbClr val="1A1D84"/>
              </a:solidFill>
            </a:endParaRPr>
          </a:p>
        </p:txBody>
      </p:sp>
      <p:sp>
        <p:nvSpPr>
          <p:cNvPr id="17" name="矩形 16"/>
          <p:cNvSpPr/>
          <p:nvPr/>
        </p:nvSpPr>
        <p:spPr>
          <a:xfrm>
            <a:off x="3388163" y="2053605"/>
            <a:ext cx="5724644" cy="2308324"/>
          </a:xfrm>
          <a:prstGeom prst="rect">
            <a:avLst/>
          </a:prstGeom>
        </p:spPr>
        <p:txBody>
          <a:bodyPr wrap="none">
            <a:spAutoFit/>
          </a:bodyPr>
          <a:lstStyle/>
          <a:p>
            <a:pPr algn="ctr"/>
            <a:r>
              <a:rPr lang="zh-CN" altLang="en-US" sz="7200" b="1" dirty="0" smtClean="0">
                <a:solidFill>
                  <a:schemeClr val="bg1"/>
                </a:solidFill>
                <a:latin typeface="微软雅黑" panose="020B0503020204020204" pitchFamily="34" charset="-122"/>
                <a:ea typeface="微软雅黑" panose="020B0503020204020204" pitchFamily="34" charset="-122"/>
              </a:rPr>
              <a:t>“一带一路”</a:t>
            </a:r>
            <a:endParaRPr lang="en-US" altLang="zh-CN" sz="7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7200" b="1" dirty="0">
                <a:solidFill>
                  <a:schemeClr val="bg1"/>
                </a:solidFill>
                <a:latin typeface="微软雅黑" panose="020B0503020204020204" pitchFamily="34" charset="-122"/>
                <a:ea typeface="微软雅黑" panose="020B0503020204020204" pitchFamily="34" charset="-122"/>
              </a:rPr>
              <a:t>面临的新机遇</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1000"/>
                                        <p:tgtEl>
                                          <p:spTgt spid="15"/>
                                        </p:tgtEl>
                                      </p:cBhvr>
                                    </p:animEffect>
                                  </p:childTnLst>
                                </p:cTn>
                              </p:par>
                            </p:childTnLst>
                          </p:cTn>
                        </p:par>
                        <p:par>
                          <p:cTn id="15" fill="hold">
                            <p:stCondLst>
                              <p:cond delay="15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Scale>
                                      <p:cBhvr>
                                        <p:cTn id="1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7"/>
                                        </p:tgtEl>
                                        <p:attrNameLst>
                                          <p:attrName>ppt_x</p:attrName>
                                          <p:attrName>ppt_y</p:attrName>
                                        </p:attrNameLst>
                                      </p:cBhvr>
                                    </p:animMotion>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6288901" cy="615553"/>
          </a:xfrm>
          <a:prstGeom prst="rect">
            <a:avLst/>
          </a:prstGeom>
        </p:spPr>
        <p:txBody>
          <a:bodyPr wrap="none">
            <a:spAutoFit/>
          </a:bodyPr>
          <a:lstStyle/>
          <a:p>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a:t>
            </a:r>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路”建设面临的新机遇</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54760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2" name="直接箭头连接符 11"/>
          <p:cNvCxnSpPr/>
          <p:nvPr/>
        </p:nvCxnSpPr>
        <p:spPr>
          <a:xfrm>
            <a:off x="2211971" y="3716101"/>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336795" y="4541600"/>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产业创新</a:t>
            </a:r>
            <a:endParaRPr lang="zh-CN" altLang="en-US" sz="4400" b="1" dirty="0">
              <a:solidFill>
                <a:srgbClr val="FFFDFB"/>
              </a:solidFill>
            </a:endParaRPr>
          </a:p>
        </p:txBody>
      </p:sp>
      <p:sp>
        <p:nvSpPr>
          <p:cNvPr id="17" name="矩形 16"/>
          <p:cNvSpPr/>
          <p:nvPr/>
        </p:nvSpPr>
        <p:spPr>
          <a:xfrm>
            <a:off x="1778473" y="2734803"/>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01</a:t>
            </a:r>
            <a:endParaRPr lang="zh-CN" altLang="en-US" sz="2400" dirty="0">
              <a:solidFill>
                <a:srgbClr val="2427B6"/>
              </a:solidFill>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1470145" y="1481728"/>
            <a:ext cx="9264530" cy="83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sz="1865" dirty="0">
                <a:ea typeface="微软雅黑" panose="020B0503020204020204" pitchFamily="34" charset="-122"/>
              </a:rPr>
              <a:t>“一带一路”是一个宏伟的战略构想，它的建设过程不仅涉及众多国家和地区，涉及众多产业和巨量的要素调动，这其间产生的各种机遇不可估量</a:t>
            </a:r>
            <a:endParaRPr lang="zh-CN" altLang="en-US" sz="1865" b="1" dirty="0">
              <a:solidFill>
                <a:srgbClr val="C00000"/>
              </a:solidFill>
              <a:ea typeface="微软雅黑" panose="020B0503020204020204" pitchFamily="34" charset="-122"/>
            </a:endParaRPr>
          </a:p>
        </p:txBody>
      </p:sp>
      <p:sp>
        <p:nvSpPr>
          <p:cNvPr id="25" name="矩形 24"/>
          <p:cNvSpPr/>
          <p:nvPr/>
        </p:nvSpPr>
        <p:spPr>
          <a:xfrm>
            <a:off x="1393079" y="1372583"/>
            <a:ext cx="9428234" cy="1046767"/>
          </a:xfrm>
          <a:prstGeom prst="rect">
            <a:avLst/>
          </a:prstGeom>
          <a:noFill/>
          <a:ln w="19050">
            <a:solidFill>
              <a:srgbClr val="2427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p:nvPr/>
        </p:nvCxnSpPr>
        <p:spPr>
          <a:xfrm>
            <a:off x="6147956" y="3716101"/>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272780" y="4541600"/>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金融创新</a:t>
            </a:r>
            <a:endParaRPr lang="zh-CN" altLang="en-US" sz="4400" b="1" dirty="0">
              <a:solidFill>
                <a:srgbClr val="FFFDFB"/>
              </a:solidFill>
            </a:endParaRPr>
          </a:p>
        </p:txBody>
      </p:sp>
      <p:sp>
        <p:nvSpPr>
          <p:cNvPr id="36" name="矩形 35"/>
          <p:cNvSpPr/>
          <p:nvPr/>
        </p:nvSpPr>
        <p:spPr>
          <a:xfrm>
            <a:off x="5714458" y="2734803"/>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02</a:t>
            </a:r>
            <a:endParaRPr lang="zh-CN" altLang="en-US" sz="2400" dirty="0">
              <a:solidFill>
                <a:srgbClr val="2427B6"/>
              </a:solidFill>
              <a:latin typeface="微软雅黑" panose="020B0503020204020204" pitchFamily="34" charset="-122"/>
              <a:ea typeface="微软雅黑" panose="020B0503020204020204" pitchFamily="34" charset="-122"/>
            </a:endParaRPr>
          </a:p>
        </p:txBody>
      </p:sp>
      <p:cxnSp>
        <p:nvCxnSpPr>
          <p:cNvPr id="37" name="直接箭头连接符 36"/>
          <p:cNvCxnSpPr/>
          <p:nvPr/>
        </p:nvCxnSpPr>
        <p:spPr>
          <a:xfrm>
            <a:off x="10015039" y="3716101"/>
            <a:ext cx="0" cy="698500"/>
          </a:xfrm>
          <a:prstGeom prst="straightConnector1">
            <a:avLst/>
          </a:prstGeom>
          <a:ln w="19050">
            <a:solidFill>
              <a:srgbClr val="2427B6"/>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9139863" y="4541600"/>
            <a:ext cx="1681450" cy="1656868"/>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DFB"/>
                </a:solidFill>
                <a:latin typeface="微软雅黑" panose="020B0503020204020204" pitchFamily="34" charset="-122"/>
                <a:ea typeface="微软雅黑" panose="020B0503020204020204" pitchFamily="34" charset="-122"/>
              </a:rPr>
              <a:t>区域创新</a:t>
            </a:r>
            <a:endParaRPr lang="zh-CN" altLang="en-US" sz="4400" b="1" dirty="0">
              <a:solidFill>
                <a:srgbClr val="FFFDFB"/>
              </a:solidFill>
            </a:endParaRPr>
          </a:p>
        </p:txBody>
      </p:sp>
      <p:sp>
        <p:nvSpPr>
          <p:cNvPr id="39" name="矩形 38"/>
          <p:cNvSpPr/>
          <p:nvPr/>
        </p:nvSpPr>
        <p:spPr>
          <a:xfrm>
            <a:off x="9581541" y="2734803"/>
            <a:ext cx="866997" cy="866997"/>
          </a:xfrm>
          <a:prstGeom prst="rect">
            <a:avLst/>
          </a:prstGeom>
          <a:no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03</a:t>
            </a:r>
            <a:endParaRPr lang="zh-CN" altLang="en-US" sz="2400"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500"/>
                                        <p:tgtEl>
                                          <p:spTgt spid="24"/>
                                        </p:tgtEl>
                                      </p:cBhvr>
                                    </p:animEffect>
                                    <p:anim calcmode="lin" valueType="num">
                                      <p:cBhvr>
                                        <p:cTn id="17" dur="1500" fill="hold"/>
                                        <p:tgtEl>
                                          <p:spTgt spid="24"/>
                                        </p:tgtEl>
                                        <p:attrNameLst>
                                          <p:attrName>ppt_x</p:attrName>
                                        </p:attrNameLst>
                                      </p:cBhvr>
                                      <p:tavLst>
                                        <p:tav tm="0">
                                          <p:val>
                                            <p:strVal val="#ppt_x"/>
                                          </p:val>
                                        </p:tav>
                                        <p:tav tm="100000">
                                          <p:val>
                                            <p:strVal val="#ppt_x"/>
                                          </p:val>
                                        </p:tav>
                                      </p:tavLst>
                                    </p:anim>
                                    <p:anim calcmode="lin" valueType="num">
                                      <p:cBhvr>
                                        <p:cTn id="18" dur="15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45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5500"/>
                            </p:stCondLst>
                            <p:childTnLst>
                              <p:par>
                                <p:cTn id="42" presetID="22" presetClass="entr" presetSubtype="1"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6000"/>
                            </p:stCondLst>
                            <p:childTnLst>
                              <p:par>
                                <p:cTn id="46" presetID="53" presetClass="entr" presetSubtype="16"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6500"/>
                            </p:stCondLst>
                            <p:childTnLst>
                              <p:par>
                                <p:cTn id="52" presetID="53" presetClass="entr" presetSubtype="16"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childTnLst>
                          </p:cTn>
                        </p:par>
                        <p:par>
                          <p:cTn id="57" fill="hold">
                            <p:stCondLst>
                              <p:cond delay="7000"/>
                            </p:stCondLst>
                            <p:childTnLst>
                              <p:par>
                                <p:cTn id="58" presetID="22" presetClass="entr" presetSubtype="1"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7" grpId="0" animBg="1"/>
      <p:bldP spid="24" grpId="0"/>
      <p:bldP spid="25" grpId="0" animBg="1"/>
      <p:bldP spid="35" grpId="0" animBg="1"/>
      <p:bldP spid="36" grpId="0" animBg="1"/>
      <p:bldP spid="38"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6288901" cy="615553"/>
          </a:xfrm>
          <a:prstGeom prst="rect">
            <a:avLst/>
          </a:prstGeom>
        </p:spPr>
        <p:txBody>
          <a:bodyPr wrap="none">
            <a:spAutoFit/>
          </a:bodyPr>
          <a:lstStyle/>
          <a:p>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a:t>
            </a:r>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路”建设面临的新机遇</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54760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1123950" y="2061105"/>
            <a:ext cx="2010862" cy="3853920"/>
          </a:xfrm>
          <a:prstGeom prst="rect">
            <a:avLst/>
          </a:prstGeom>
          <a:solidFill>
            <a:srgbClr val="2427B6"/>
          </a:solidFill>
          <a:ln w="19050">
            <a:solidFill>
              <a:srgbClr val="1A1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FDFB"/>
                </a:solidFill>
                <a:latin typeface="微软雅黑" panose="020B0503020204020204" pitchFamily="34" charset="-122"/>
                <a:ea typeface="微软雅黑" panose="020B0503020204020204" pitchFamily="34" charset="-122"/>
              </a:rPr>
              <a:t>产业</a:t>
            </a:r>
            <a:endParaRPr lang="en-US" altLang="zh-CN" sz="6000" b="1" dirty="0" smtClean="0">
              <a:solidFill>
                <a:srgbClr val="FFFDFB"/>
              </a:solidFill>
              <a:latin typeface="微软雅黑" panose="020B0503020204020204" pitchFamily="34" charset="-122"/>
              <a:ea typeface="微软雅黑" panose="020B0503020204020204" pitchFamily="34" charset="-122"/>
            </a:endParaRPr>
          </a:p>
          <a:p>
            <a:pPr algn="ctr"/>
            <a:r>
              <a:rPr lang="zh-CN" altLang="en-US" sz="6000" b="1" dirty="0">
                <a:solidFill>
                  <a:srgbClr val="FFFDFB"/>
                </a:solidFill>
                <a:latin typeface="微软雅黑" panose="020B0503020204020204" pitchFamily="34" charset="-122"/>
                <a:ea typeface="微软雅黑" panose="020B0503020204020204" pitchFamily="34" charset="-122"/>
              </a:rPr>
              <a:t>创新</a:t>
            </a:r>
            <a:endParaRPr lang="zh-CN" altLang="en-US" sz="6000" b="1" dirty="0">
              <a:solidFill>
                <a:srgbClr val="FFFDFB"/>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241917" y="2061105"/>
            <a:ext cx="7499218" cy="3853920"/>
            <a:chOff x="3225443" y="1885454"/>
            <a:chExt cx="7499218" cy="3853920"/>
          </a:xfrm>
        </p:grpSpPr>
        <p:sp>
          <p:nvSpPr>
            <p:cNvPr id="20" name="矩形 19"/>
            <p:cNvSpPr/>
            <p:nvPr/>
          </p:nvSpPr>
          <p:spPr>
            <a:xfrm>
              <a:off x="3225443" y="1885454"/>
              <a:ext cx="7499218" cy="3853920"/>
            </a:xfrm>
            <a:prstGeom prst="rect">
              <a:avLst/>
            </a:prstGeom>
            <a:noFill/>
            <a:ln w="19050">
              <a:solidFill>
                <a:srgbClr val="2427B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21" name="矩形 20"/>
            <p:cNvSpPr/>
            <p:nvPr/>
          </p:nvSpPr>
          <p:spPr>
            <a:xfrm>
              <a:off x="3457152" y="2061980"/>
              <a:ext cx="7058448" cy="3416320"/>
            </a:xfrm>
            <a:prstGeom prst="rect">
              <a:avLst/>
            </a:prstGeom>
            <a:noFill/>
          </p:spPr>
          <p:txBody>
            <a:bodyPr wrap="square">
              <a:spAutoFit/>
            </a:bodyPr>
            <a:lstStyle/>
            <a:p>
              <a:pPr>
                <a:lnSpc>
                  <a:spcPct val="150000"/>
                </a:lnSpc>
              </a:pPr>
              <a:r>
                <a:rPr lang="zh-CN" altLang="en-US" sz="2400" b="1" dirty="0">
                  <a:solidFill>
                    <a:srgbClr val="2427B6"/>
                  </a:solidFill>
                  <a:latin typeface="微软雅黑" panose="020B0503020204020204" pitchFamily="34" charset="-122"/>
                  <a:ea typeface="微软雅黑" panose="020B0503020204020204" pitchFamily="34" charset="-122"/>
                </a:rPr>
                <a:t>产业创新涉及产业转型升级和产业转移等带来的红利</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。随着“一带一路”战略的实施，中国的一些优质过剩产业将会转移到其他一些国家和地区。由于产业转移引致的产业转型升级更是机遇无限，比如技术改造、研发投入、品牌树造等等</a:t>
              </a:r>
              <a:r>
                <a:rPr lang="zh-CN" altLang="en-US" sz="2400" b="1" dirty="0">
                  <a:solidFill>
                    <a:srgbClr val="2427B6"/>
                  </a:solidFill>
                  <a:latin typeface="微软雅黑" panose="020B0503020204020204" pitchFamily="34" charset="-122"/>
                  <a:ea typeface="微软雅黑" panose="020B0503020204020204" pitchFamily="34" charset="-122"/>
                </a:rPr>
                <a:t>都会给投资者带来无限机遇。</a:t>
              </a:r>
              <a:endParaRPr lang="en-US" altLang="zh-CN" sz="2400" b="1" dirty="0">
                <a:solidFill>
                  <a:srgbClr val="2427B6"/>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10423111" y="1756817"/>
            <a:ext cx="620146" cy="620146"/>
          </a:xfrm>
          <a:prstGeom prst="rect">
            <a:avLst/>
          </a:prstGeom>
          <a:solidFill>
            <a:srgbClr val="FFFDFB"/>
          </a:solid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01</a:t>
            </a:r>
            <a:endParaRPr lang="zh-CN" altLang="en-US" sz="2400"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6288901" cy="615553"/>
          </a:xfrm>
          <a:prstGeom prst="rect">
            <a:avLst/>
          </a:prstGeom>
        </p:spPr>
        <p:txBody>
          <a:bodyPr wrap="none">
            <a:spAutoFit/>
          </a:bodyPr>
          <a:lstStyle/>
          <a:p>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a:t>
            </a:r>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路”建设面临的新机遇</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54760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1123950" y="2061105"/>
            <a:ext cx="2010862" cy="3853920"/>
          </a:xfrm>
          <a:prstGeom prst="rect">
            <a:avLst/>
          </a:prstGeom>
          <a:solidFill>
            <a:srgbClr val="2427B6"/>
          </a:solidFill>
          <a:ln w="19050">
            <a:solidFill>
              <a:srgbClr val="1A1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FDFB"/>
                </a:solidFill>
                <a:latin typeface="微软雅黑" panose="020B0503020204020204" pitchFamily="34" charset="-122"/>
                <a:ea typeface="微软雅黑" panose="020B0503020204020204" pitchFamily="34" charset="-122"/>
              </a:rPr>
              <a:t>金融创</a:t>
            </a:r>
            <a:r>
              <a:rPr lang="zh-CN" altLang="en-US" sz="6000" b="1" dirty="0">
                <a:solidFill>
                  <a:srgbClr val="FFFDFB"/>
                </a:solidFill>
                <a:latin typeface="微软雅黑" panose="020B0503020204020204" pitchFamily="34" charset="-122"/>
                <a:ea typeface="微软雅黑" panose="020B0503020204020204" pitchFamily="34" charset="-122"/>
              </a:rPr>
              <a:t>新</a:t>
            </a:r>
            <a:endParaRPr lang="zh-CN" altLang="en-US" sz="6000" b="1" dirty="0">
              <a:solidFill>
                <a:srgbClr val="FFFDFB"/>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241917" y="2061105"/>
            <a:ext cx="7499218" cy="3853920"/>
            <a:chOff x="3225443" y="1885454"/>
            <a:chExt cx="7499218" cy="3853920"/>
          </a:xfrm>
        </p:grpSpPr>
        <p:sp>
          <p:nvSpPr>
            <p:cNvPr id="20" name="矩形 19"/>
            <p:cNvSpPr/>
            <p:nvPr/>
          </p:nvSpPr>
          <p:spPr>
            <a:xfrm>
              <a:off x="3225443" y="1885454"/>
              <a:ext cx="7499218" cy="3853920"/>
            </a:xfrm>
            <a:prstGeom prst="rect">
              <a:avLst/>
            </a:prstGeom>
            <a:noFill/>
            <a:ln w="19050">
              <a:solidFill>
                <a:srgbClr val="2427B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21" name="矩形 20"/>
            <p:cNvSpPr/>
            <p:nvPr/>
          </p:nvSpPr>
          <p:spPr>
            <a:xfrm>
              <a:off x="3457152" y="1995305"/>
              <a:ext cx="7058448" cy="3647152"/>
            </a:xfrm>
            <a:prstGeom prst="rect">
              <a:avLst/>
            </a:prstGeom>
            <a:noFill/>
          </p:spPr>
          <p:txBody>
            <a:bodyPr wrap="square">
              <a:spAutoFit/>
            </a:bodyPr>
            <a:lstStyle/>
            <a:p>
              <a:pPr>
                <a:lnSpc>
                  <a:spcPct val="150000"/>
                </a:lnSpc>
              </a:pPr>
              <a:r>
                <a:rPr lang="zh-CN" altLang="en-US" sz="2200" b="1" dirty="0">
                  <a:solidFill>
                    <a:srgbClr val="2427B6"/>
                  </a:solidFill>
                  <a:latin typeface="微软雅黑" panose="020B0503020204020204" pitchFamily="34" charset="-122"/>
                  <a:ea typeface="微软雅黑" panose="020B0503020204020204" pitchFamily="34" charset="-122"/>
                </a:rPr>
                <a:t>“一带一路”战略的实施首先需要有充足的资金流，巨量的资金需求只能通过金融创新来解决。</a:t>
              </a:r>
              <a:r>
                <a:rPr lang="zh-CN" altLang="en-US" sz="2200" dirty="0">
                  <a:solidFill>
                    <a:schemeClr val="tx1">
                      <a:lumMod val="85000"/>
                      <a:lumOff val="15000"/>
                    </a:schemeClr>
                  </a:solidFill>
                  <a:latin typeface="微软雅黑" panose="020B0503020204020204" pitchFamily="34" charset="-122"/>
                  <a:ea typeface="微软雅黑" panose="020B0503020204020204" pitchFamily="34" charset="-122"/>
                </a:rPr>
                <a:t>我们已经发起设立“亚投行”和“丝路基金”，但这也只能解决部分资金问题，沿“带”沿“路”国家和地区一定会进行各种金融创新，包括发行各种类型的证券、设立各种类型的基金和创新金融机制等等，这其间的红利和机遇之多甚至是不可想象的。</a:t>
              </a:r>
              <a:endParaRPr lang="en-US" altLang="zh-CN" sz="2200" b="1" dirty="0">
                <a:solidFill>
                  <a:srgbClr val="2427B6"/>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10423111" y="1756817"/>
            <a:ext cx="620146" cy="620146"/>
          </a:xfrm>
          <a:prstGeom prst="rect">
            <a:avLst/>
          </a:prstGeom>
          <a:solidFill>
            <a:srgbClr val="FFFDFB"/>
          </a:solid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02</a:t>
            </a:r>
            <a:endParaRPr lang="zh-CN" altLang="en-US" sz="2400"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6288901" cy="615553"/>
          </a:xfrm>
          <a:prstGeom prst="rect">
            <a:avLst/>
          </a:prstGeom>
        </p:spPr>
        <p:txBody>
          <a:bodyPr wrap="none">
            <a:spAutoFit/>
          </a:bodyPr>
          <a:lstStyle/>
          <a:p>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a:t>
            </a:r>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路”建设面临的新机遇</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5476009"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1123950" y="2061105"/>
            <a:ext cx="2010862" cy="3853920"/>
          </a:xfrm>
          <a:prstGeom prst="rect">
            <a:avLst/>
          </a:prstGeom>
          <a:solidFill>
            <a:srgbClr val="2427B6"/>
          </a:solidFill>
          <a:ln w="19050">
            <a:solidFill>
              <a:srgbClr val="1A1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FDFB"/>
                </a:solidFill>
                <a:latin typeface="微软雅黑" panose="020B0503020204020204" pitchFamily="34" charset="-122"/>
                <a:ea typeface="微软雅黑" panose="020B0503020204020204" pitchFamily="34" charset="-122"/>
              </a:rPr>
              <a:t>区域创</a:t>
            </a:r>
            <a:r>
              <a:rPr lang="zh-CN" altLang="en-US" sz="6000" b="1" dirty="0">
                <a:solidFill>
                  <a:srgbClr val="FFFDFB"/>
                </a:solidFill>
                <a:latin typeface="微软雅黑" panose="020B0503020204020204" pitchFamily="34" charset="-122"/>
                <a:ea typeface="微软雅黑" panose="020B0503020204020204" pitchFamily="34" charset="-122"/>
              </a:rPr>
              <a:t>新</a:t>
            </a:r>
            <a:endParaRPr lang="zh-CN" altLang="en-US" sz="6000" b="1" dirty="0">
              <a:solidFill>
                <a:srgbClr val="FFFDFB"/>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241917" y="2061105"/>
            <a:ext cx="7499218" cy="3853920"/>
            <a:chOff x="3225443" y="1885454"/>
            <a:chExt cx="7499218" cy="3853920"/>
          </a:xfrm>
        </p:grpSpPr>
        <p:sp>
          <p:nvSpPr>
            <p:cNvPr id="20" name="矩形 19"/>
            <p:cNvSpPr/>
            <p:nvPr/>
          </p:nvSpPr>
          <p:spPr>
            <a:xfrm>
              <a:off x="3225443" y="1885454"/>
              <a:ext cx="7499218" cy="3853920"/>
            </a:xfrm>
            <a:prstGeom prst="rect">
              <a:avLst/>
            </a:prstGeom>
            <a:noFill/>
            <a:ln w="19050">
              <a:solidFill>
                <a:srgbClr val="2427B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21" name="矩形 20"/>
            <p:cNvSpPr/>
            <p:nvPr/>
          </p:nvSpPr>
          <p:spPr>
            <a:xfrm>
              <a:off x="3457152" y="2004830"/>
              <a:ext cx="7058448" cy="3554819"/>
            </a:xfrm>
            <a:prstGeom prst="rect">
              <a:avLst/>
            </a:prstGeom>
            <a:noFill/>
          </p:spPr>
          <p:txBody>
            <a:bodyPr wrap="square">
              <a:spAutoFit/>
            </a:bodyPr>
            <a:lstStyle/>
            <a:p>
              <a:pPr>
                <a:lnSpc>
                  <a:spcPct val="150000"/>
                </a:lnSpc>
              </a:pPr>
              <a:r>
                <a:rPr lang="zh-CN" altLang="en-US" sz="2500" dirty="0">
                  <a:solidFill>
                    <a:schemeClr val="tx1">
                      <a:lumMod val="85000"/>
                      <a:lumOff val="15000"/>
                    </a:schemeClr>
                  </a:solidFill>
                  <a:latin typeface="微软雅黑" panose="020B0503020204020204" pitchFamily="34" charset="-122"/>
                  <a:ea typeface="微软雅黑" panose="020B0503020204020204" pitchFamily="34" charset="-122"/>
                </a:rPr>
                <a:t>“一带一路”本质上是一个国际性区域经济的范畴，</a:t>
              </a:r>
              <a:r>
                <a:rPr lang="zh-CN" altLang="en-US" sz="2500" b="1" dirty="0">
                  <a:solidFill>
                    <a:srgbClr val="2427B6"/>
                  </a:solidFill>
                  <a:latin typeface="微软雅黑" panose="020B0503020204020204" pitchFamily="34" charset="-122"/>
                  <a:ea typeface="微软雅黑" panose="020B0503020204020204" pitchFamily="34" charset="-122"/>
                </a:rPr>
                <a:t>随着“一带一路”战略的实施，必将引发不同国家和地区的区域创新，</a:t>
              </a:r>
              <a:r>
                <a:rPr lang="zh-CN" altLang="en-US" sz="2500" dirty="0">
                  <a:solidFill>
                    <a:schemeClr val="tx1">
                      <a:lumMod val="85000"/>
                      <a:lumOff val="15000"/>
                    </a:schemeClr>
                  </a:solidFill>
                  <a:latin typeface="微软雅黑" panose="020B0503020204020204" pitchFamily="34" charset="-122"/>
                  <a:ea typeface="微软雅黑" panose="020B0503020204020204" pitchFamily="34" charset="-122"/>
                </a:rPr>
                <a:t>这包括区域发展模式、区域产业战略选择、区域经济的技术路径、区域间的合作方式等等，这其间的每个创新都蕴涵着无限的机遇。</a:t>
              </a:r>
              <a:endParaRPr lang="en-US" altLang="zh-CN" sz="2500" b="1" dirty="0">
                <a:solidFill>
                  <a:srgbClr val="2427B6"/>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10423111" y="1756817"/>
            <a:ext cx="620146" cy="620146"/>
          </a:xfrm>
          <a:prstGeom prst="rect">
            <a:avLst/>
          </a:prstGeom>
          <a:solidFill>
            <a:srgbClr val="FFFDFB"/>
          </a:solidFill>
          <a:ln w="28575">
            <a:solidFill>
              <a:srgbClr val="242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2427B6"/>
                </a:solidFill>
                <a:latin typeface="微软雅黑" panose="020B0503020204020204" pitchFamily="34" charset="-122"/>
                <a:ea typeface="微软雅黑" panose="020B0503020204020204" pitchFamily="34" charset="-122"/>
              </a:rPr>
              <a:t>03</a:t>
            </a:r>
            <a:endParaRPr lang="zh-CN" altLang="en-US" sz="2400" dirty="0">
              <a:solidFill>
                <a:srgbClr val="2427B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asset_278715">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019300" y="1143000"/>
            <a:ext cx="8153400" cy="45720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569205" y="248971"/>
            <a:ext cx="1917700" cy="609600"/>
          </a:xfrm>
          <a:prstGeom prst="rect">
            <a:avLst/>
          </a:prstGeom>
        </p:spPr>
        <p:txBody>
          <a:bodyPr wrap="none">
            <a:spAutoFit/>
          </a:bodyPr>
          <a:lstStyle/>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八八战略</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18" name="Oval 7"/>
          <p:cNvSpPr>
            <a:spLocks noChangeArrowheads="1"/>
          </p:cNvSpPr>
          <p:nvPr/>
        </p:nvSpPr>
        <p:spPr bwMode="auto">
          <a:xfrm>
            <a:off x="-2168938" y="2078646"/>
            <a:ext cx="3942905" cy="3940093"/>
          </a:xfrm>
          <a:prstGeom prst="ellipse">
            <a:avLst/>
          </a:prstGeom>
          <a:solidFill>
            <a:srgbClr val="21A3D0"/>
          </a:solidFill>
          <a:ln>
            <a:noFill/>
          </a:ln>
        </p:spPr>
        <p:txBody>
          <a:bodyPr/>
          <a:lstStyle/>
          <a:p>
            <a:pPr fontAlgn="base">
              <a:spcBef>
                <a:spcPct val="0"/>
              </a:spcBef>
              <a:spcAft>
                <a:spcPct val="0"/>
              </a:spcAft>
            </a:pPr>
            <a:endParaRPr lang="zh-CN" altLang="en-US">
              <a:solidFill>
                <a:srgbClr val="006794"/>
              </a:solidFill>
              <a:latin typeface="Arial" panose="020B0604020202020204" pitchFamily="34" charset="0"/>
            </a:endParaRPr>
          </a:p>
        </p:txBody>
      </p:sp>
      <p:pic>
        <p:nvPicPr>
          <p:cNvPr id="1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243299" y="2916988"/>
            <a:ext cx="2276478" cy="3183885"/>
          </a:xfrm>
          <a:prstGeom prst="rect">
            <a:avLst/>
          </a:prstGeom>
          <a:noFill/>
          <a:extLst>
            <a:ext uri="{909E8E84-426E-40DD-AFC4-6F175D3DCCD1}">
              <a14:hiddenFill xmlns:a14="http://schemas.microsoft.com/office/drawing/2010/main">
                <a:solidFill>
                  <a:srgbClr val="FFFFFF"/>
                </a:solidFill>
              </a14:hiddenFill>
            </a:ext>
          </a:extLst>
        </p:spPr>
      </p:pic>
      <p:sp>
        <p:nvSpPr>
          <p:cNvPr id="20" name="Oval 6"/>
          <p:cNvSpPr>
            <a:spLocks noChangeArrowheads="1"/>
          </p:cNvSpPr>
          <p:nvPr/>
        </p:nvSpPr>
        <p:spPr bwMode="auto">
          <a:xfrm>
            <a:off x="-2071945" y="1836870"/>
            <a:ext cx="4450351" cy="4451757"/>
          </a:xfrm>
          <a:prstGeom prst="ellipse">
            <a:avLst/>
          </a:prstGeom>
          <a:noFill/>
          <a:ln w="9">
            <a:solidFill>
              <a:srgbClr val="7F5908"/>
            </a:solidFill>
            <a:prstDash val="dash"/>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a:solidFill>
                <a:srgbClr val="006794"/>
              </a:solidFill>
              <a:latin typeface="Arial" panose="020B0604020202020204" pitchFamily="34" charset="0"/>
            </a:endParaRPr>
          </a:p>
        </p:txBody>
      </p:sp>
      <p:sp>
        <p:nvSpPr>
          <p:cNvPr id="21" name="Oval 10"/>
          <p:cNvSpPr>
            <a:spLocks noChangeArrowheads="1"/>
          </p:cNvSpPr>
          <p:nvPr/>
        </p:nvSpPr>
        <p:spPr bwMode="auto">
          <a:xfrm>
            <a:off x="514408" y="1559861"/>
            <a:ext cx="518693" cy="518693"/>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Oval 11"/>
          <p:cNvSpPr>
            <a:spLocks noChangeArrowheads="1"/>
          </p:cNvSpPr>
          <p:nvPr/>
        </p:nvSpPr>
        <p:spPr bwMode="auto">
          <a:xfrm>
            <a:off x="2060633" y="4054313"/>
            <a:ext cx="518693" cy="518693"/>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Oval 12"/>
          <p:cNvSpPr>
            <a:spLocks noChangeArrowheads="1"/>
          </p:cNvSpPr>
          <p:nvPr/>
        </p:nvSpPr>
        <p:spPr bwMode="auto">
          <a:xfrm>
            <a:off x="2083406" y="3420863"/>
            <a:ext cx="520098" cy="518692"/>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Oval 13"/>
          <p:cNvSpPr>
            <a:spLocks noChangeArrowheads="1"/>
          </p:cNvSpPr>
          <p:nvPr/>
        </p:nvSpPr>
        <p:spPr bwMode="auto">
          <a:xfrm>
            <a:off x="1398876" y="2174263"/>
            <a:ext cx="520098" cy="518692"/>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Oval 14"/>
          <p:cNvSpPr>
            <a:spLocks noChangeArrowheads="1"/>
          </p:cNvSpPr>
          <p:nvPr/>
        </p:nvSpPr>
        <p:spPr bwMode="auto">
          <a:xfrm>
            <a:off x="1922602" y="2797563"/>
            <a:ext cx="518693" cy="518692"/>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TextBox 9"/>
          <p:cNvSpPr txBox="1">
            <a:spLocks noChangeArrowheads="1"/>
          </p:cNvSpPr>
          <p:nvPr/>
        </p:nvSpPr>
        <p:spPr bwMode="auto">
          <a:xfrm>
            <a:off x="1151890" y="1438275"/>
            <a:ext cx="955421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a:solidFill>
                  <a:srgbClr val="292929"/>
                </a:solidFill>
                <a:latin typeface="微软雅黑" panose="020B0503020204020204" pitchFamily="34" charset="-122"/>
                <a:ea typeface="微软雅黑" panose="020B0503020204020204" pitchFamily="34" charset="-122"/>
              </a:rPr>
              <a:t>进一步发挥浙江的体制机制优势，大力推动以公有制为主体的多种所有制经济共同发展，不断完善社会主义市场经济体制。</a:t>
            </a:r>
            <a:endParaRPr>
              <a:solidFill>
                <a:srgbClr val="292929"/>
              </a:solidFill>
              <a:latin typeface="微软雅黑" panose="020B0503020204020204" pitchFamily="34" charset="-122"/>
              <a:ea typeface="微软雅黑" panose="020B0503020204020204" pitchFamily="34" charset="-122"/>
            </a:endParaRPr>
          </a:p>
        </p:txBody>
      </p:sp>
      <p:sp>
        <p:nvSpPr>
          <p:cNvPr id="28" name="TextBox 10"/>
          <p:cNvSpPr txBox="1">
            <a:spLocks noChangeArrowheads="1"/>
          </p:cNvSpPr>
          <p:nvPr/>
        </p:nvSpPr>
        <p:spPr bwMode="auto">
          <a:xfrm>
            <a:off x="2048510" y="2125345"/>
            <a:ext cx="98425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a:solidFill>
                  <a:srgbClr val="292929"/>
                </a:solidFill>
                <a:latin typeface="微软雅黑" panose="020B0503020204020204" pitchFamily="34" charset="-122"/>
                <a:ea typeface="微软雅黑" panose="020B0503020204020204" pitchFamily="34" charset="-122"/>
              </a:rPr>
              <a:t>进一步发挥浙江的区位优势，主动接轨上海、积极参与长江三角洲地区交流与合作，不断提高对内对外开放水平。</a:t>
            </a:r>
            <a:endParaRPr lang="zh-CN" altLang="en-US">
              <a:solidFill>
                <a:srgbClr val="292929"/>
              </a:solidFill>
              <a:latin typeface="微软雅黑" panose="020B0503020204020204" pitchFamily="34" charset="-122"/>
              <a:ea typeface="微软雅黑" panose="020B0503020204020204" pitchFamily="34" charset="-122"/>
            </a:endParaRPr>
          </a:p>
        </p:txBody>
      </p:sp>
      <p:sp>
        <p:nvSpPr>
          <p:cNvPr id="29" name="TextBox 11"/>
          <p:cNvSpPr txBox="1">
            <a:spLocks noChangeArrowheads="1"/>
          </p:cNvSpPr>
          <p:nvPr/>
        </p:nvSpPr>
        <p:spPr bwMode="auto">
          <a:xfrm>
            <a:off x="2527300" y="2880995"/>
            <a:ext cx="920940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a:solidFill>
                  <a:srgbClr val="292929"/>
                </a:solidFill>
                <a:latin typeface="微软雅黑" panose="020B0503020204020204" pitchFamily="34" charset="-122"/>
                <a:ea typeface="微软雅黑" panose="020B0503020204020204" pitchFamily="34" charset="-122"/>
              </a:rPr>
              <a:t>进一步发挥浙江的块状特色产业优势，加快先进制造业基地建设，走新型工业化道路。</a:t>
            </a:r>
            <a:endParaRPr>
              <a:solidFill>
                <a:srgbClr val="292929"/>
              </a:solidFill>
              <a:latin typeface="微软雅黑" panose="020B0503020204020204" pitchFamily="34" charset="-122"/>
              <a:ea typeface="微软雅黑" panose="020B0503020204020204" pitchFamily="34" charset="-122"/>
            </a:endParaRPr>
          </a:p>
        </p:txBody>
      </p:sp>
      <p:sp>
        <p:nvSpPr>
          <p:cNvPr id="30" name="TextBox 12"/>
          <p:cNvSpPr txBox="1">
            <a:spLocks noChangeArrowheads="1"/>
          </p:cNvSpPr>
          <p:nvPr/>
        </p:nvSpPr>
        <p:spPr bwMode="auto">
          <a:xfrm>
            <a:off x="2661285" y="3514090"/>
            <a:ext cx="942530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a:solidFill>
                  <a:srgbClr val="292929"/>
                </a:solidFill>
                <a:latin typeface="微软雅黑" panose="020B0503020204020204" pitchFamily="34" charset="-122"/>
                <a:ea typeface="微软雅黑" panose="020B0503020204020204" pitchFamily="34" charset="-122"/>
              </a:rPr>
              <a:t>进一步发挥浙江的城乡协调发展优势，统筹城乡经济社会发展，加快推进城乡一体化。</a:t>
            </a:r>
            <a:endParaRPr lang="zh-CN" altLang="en-US">
              <a:solidFill>
                <a:srgbClr val="292929"/>
              </a:solidFill>
              <a:latin typeface="微软雅黑" panose="020B0503020204020204" pitchFamily="34" charset="-122"/>
              <a:ea typeface="微软雅黑" panose="020B0503020204020204" pitchFamily="34" charset="-122"/>
            </a:endParaRPr>
          </a:p>
        </p:txBody>
      </p:sp>
      <p:sp>
        <p:nvSpPr>
          <p:cNvPr id="31" name="TextBox 13"/>
          <p:cNvSpPr txBox="1">
            <a:spLocks noChangeArrowheads="1"/>
          </p:cNvSpPr>
          <p:nvPr/>
        </p:nvSpPr>
        <p:spPr bwMode="auto">
          <a:xfrm>
            <a:off x="2729230" y="4114165"/>
            <a:ext cx="890905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a:solidFill>
                  <a:srgbClr val="292929"/>
                </a:solidFill>
                <a:latin typeface="微软雅黑" panose="020B0503020204020204" pitchFamily="34" charset="-122"/>
                <a:ea typeface="微软雅黑" panose="020B0503020204020204" pitchFamily="34" charset="-122"/>
              </a:rPr>
              <a:t>进一步发挥浙江的生态优势，创建生态省，打造“绿色浙江”。</a:t>
            </a:r>
            <a:endParaRPr>
              <a:solidFill>
                <a:srgbClr val="292929"/>
              </a:solidFill>
              <a:latin typeface="微软雅黑" panose="020B0503020204020204" pitchFamily="34" charset="-122"/>
              <a:ea typeface="微软雅黑" panose="020B0503020204020204" pitchFamily="34" charset="-122"/>
            </a:endParaRPr>
          </a:p>
        </p:txBody>
      </p:sp>
      <p:sp>
        <p:nvSpPr>
          <p:cNvPr id="32" name="Oval 9"/>
          <p:cNvSpPr>
            <a:spLocks noChangeArrowheads="1"/>
          </p:cNvSpPr>
          <p:nvPr/>
        </p:nvSpPr>
        <p:spPr bwMode="auto">
          <a:xfrm>
            <a:off x="-2083191" y="4759258"/>
            <a:ext cx="961478" cy="961478"/>
          </a:xfrm>
          <a:prstGeom prst="ellipse">
            <a:avLst/>
          </a:prstGeom>
          <a:solidFill>
            <a:srgbClr val="0067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6794"/>
              </a:solidFill>
              <a:effectLst/>
              <a:uLnTx/>
              <a:uFillTx/>
              <a:latin typeface="Arial" panose="020B0604020202020204" pitchFamily="34" charset="0"/>
            </a:endParaRPr>
          </a:p>
        </p:txBody>
      </p:sp>
      <p:sp>
        <p:nvSpPr>
          <p:cNvPr id="47" name="TextBox 17"/>
          <p:cNvSpPr txBox="1">
            <a:spLocks noChangeArrowheads="1"/>
          </p:cNvSpPr>
          <p:nvPr/>
        </p:nvSpPr>
        <p:spPr bwMode="auto">
          <a:xfrm>
            <a:off x="-1945436" y="4922316"/>
            <a:ext cx="685967" cy="6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1770">
                <a:solidFill>
                  <a:srgbClr val="FFFFFF"/>
                </a:solidFill>
                <a:latin typeface="微软雅黑" panose="020B0503020204020204" pitchFamily="34" charset="-122"/>
                <a:ea typeface="微软雅黑" panose="020B0503020204020204" pitchFamily="34" charset="-122"/>
              </a:rPr>
              <a:t>保障措施</a:t>
            </a:r>
            <a:endParaRPr lang="en-US" altLang="zh-CN" sz="1770">
              <a:solidFill>
                <a:srgbClr val="FFFFFF"/>
              </a:solidFill>
              <a:latin typeface="微软雅黑" panose="020B0503020204020204" pitchFamily="34" charset="-122"/>
              <a:ea typeface="微软雅黑" panose="020B0503020204020204" pitchFamily="34" charset="-122"/>
            </a:endParaRPr>
          </a:p>
        </p:txBody>
      </p:sp>
      <p:sp>
        <p:nvSpPr>
          <p:cNvPr id="2" name="Oval 11"/>
          <p:cNvSpPr>
            <a:spLocks noChangeArrowheads="1"/>
          </p:cNvSpPr>
          <p:nvPr/>
        </p:nvSpPr>
        <p:spPr bwMode="auto">
          <a:xfrm>
            <a:off x="1879658" y="4719793"/>
            <a:ext cx="518693" cy="518693"/>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 name="TextBox 13"/>
          <p:cNvSpPr txBox="1">
            <a:spLocks noChangeArrowheads="1"/>
          </p:cNvSpPr>
          <p:nvPr/>
        </p:nvSpPr>
        <p:spPr bwMode="auto">
          <a:xfrm>
            <a:off x="2455545" y="4695190"/>
            <a:ext cx="954405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a:solidFill>
                  <a:srgbClr val="292929"/>
                </a:solidFill>
                <a:latin typeface="微软雅黑" panose="020B0503020204020204" pitchFamily="34" charset="-122"/>
                <a:ea typeface="微软雅黑" panose="020B0503020204020204" pitchFamily="34" charset="-122"/>
              </a:rPr>
              <a:t>进一步发挥浙江的山海资源优势，大力发展海洋经济，推动欠发达地区跨越式发展，努力使海洋经济和欠发达地区的发展成为我省经济新的增长点。</a:t>
            </a:r>
            <a:endParaRPr>
              <a:solidFill>
                <a:srgbClr val="292929"/>
              </a:solidFill>
              <a:latin typeface="微软雅黑" panose="020B0503020204020204" pitchFamily="34" charset="-122"/>
              <a:ea typeface="微软雅黑" panose="020B0503020204020204" pitchFamily="34" charset="-122"/>
            </a:endParaRPr>
          </a:p>
        </p:txBody>
      </p:sp>
      <p:sp>
        <p:nvSpPr>
          <p:cNvPr id="4" name="Oval 11"/>
          <p:cNvSpPr>
            <a:spLocks noChangeArrowheads="1"/>
          </p:cNvSpPr>
          <p:nvPr/>
        </p:nvSpPr>
        <p:spPr bwMode="auto">
          <a:xfrm>
            <a:off x="1456748" y="5359873"/>
            <a:ext cx="518693" cy="518693"/>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7</a:t>
            </a:r>
            <a:endPar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 name="TextBox 13"/>
          <p:cNvSpPr txBox="1">
            <a:spLocks noChangeArrowheads="1"/>
          </p:cNvSpPr>
          <p:nvPr/>
        </p:nvSpPr>
        <p:spPr bwMode="auto">
          <a:xfrm>
            <a:off x="2060575" y="5363210"/>
            <a:ext cx="95440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a:solidFill>
                  <a:srgbClr val="292929"/>
                </a:solidFill>
                <a:latin typeface="微软雅黑" panose="020B0503020204020204" pitchFamily="34" charset="-122"/>
                <a:ea typeface="微软雅黑" panose="020B0503020204020204" pitchFamily="34" charset="-122"/>
              </a:rPr>
              <a:t>进一步发挥浙江的环境优势，积极推进基础设施建设，切实加强法治建设、信用建设和机关效能建设。</a:t>
            </a:r>
            <a:endParaRPr>
              <a:solidFill>
                <a:srgbClr val="292929"/>
              </a:solidFill>
              <a:latin typeface="微软雅黑" panose="020B0503020204020204" pitchFamily="34" charset="-122"/>
              <a:ea typeface="微软雅黑" panose="020B0503020204020204" pitchFamily="34" charset="-122"/>
            </a:endParaRPr>
          </a:p>
        </p:txBody>
      </p:sp>
      <p:sp>
        <p:nvSpPr>
          <p:cNvPr id="6" name="Oval 11"/>
          <p:cNvSpPr>
            <a:spLocks noChangeArrowheads="1"/>
          </p:cNvSpPr>
          <p:nvPr/>
        </p:nvSpPr>
        <p:spPr bwMode="auto">
          <a:xfrm>
            <a:off x="881438" y="5875493"/>
            <a:ext cx="518693" cy="518693"/>
          </a:xfrm>
          <a:prstGeom prst="ellipse">
            <a:avLst/>
          </a:prstGeom>
          <a:solidFill>
            <a:srgbClr val="0098A8"/>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8</a:t>
            </a:r>
            <a:endParaRPr kumimoji="0" lang="en-US" altLang="zh-CN" sz="2125"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 name="TextBox 13"/>
          <p:cNvSpPr txBox="1">
            <a:spLocks noChangeArrowheads="1"/>
          </p:cNvSpPr>
          <p:nvPr/>
        </p:nvSpPr>
        <p:spPr bwMode="auto">
          <a:xfrm>
            <a:off x="1569085" y="6004560"/>
            <a:ext cx="954405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a:solidFill>
                  <a:srgbClr val="292929"/>
                </a:solidFill>
                <a:latin typeface="微软雅黑" panose="020B0503020204020204" pitchFamily="34" charset="-122"/>
                <a:ea typeface="微软雅黑" panose="020B0503020204020204" pitchFamily="34" charset="-122"/>
              </a:rPr>
              <a:t>进一步发挥浙江的人文优势，积极推进科教兴省、人才强省，加快建设文化大省。</a:t>
            </a:r>
            <a:endParaRPr>
              <a:solidFill>
                <a:srgbClr val="29292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388164" y="1683246"/>
            <a:ext cx="5724644" cy="2818631"/>
          </a:xfrm>
          <a:prstGeom prst="rect">
            <a:avLst/>
          </a:prstGeom>
          <a:noFill/>
          <a:ln w="19050">
            <a:solidFill>
              <a:srgbClr val="FFF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46502" y="1405533"/>
            <a:ext cx="2520280" cy="508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smtClean="0">
                <a:solidFill>
                  <a:srgbClr val="1A1D84"/>
                </a:solidFill>
              </a:rPr>
              <a:t>PART 01</a:t>
            </a:r>
            <a:endParaRPr lang="zh-CN" altLang="en-US" sz="3600" dirty="0">
              <a:solidFill>
                <a:srgbClr val="1A1D84"/>
              </a:solidFill>
            </a:endParaRPr>
          </a:p>
        </p:txBody>
      </p:sp>
      <p:sp>
        <p:nvSpPr>
          <p:cNvPr id="17" name="矩形 16"/>
          <p:cNvSpPr/>
          <p:nvPr/>
        </p:nvSpPr>
        <p:spPr>
          <a:xfrm>
            <a:off x="3388163" y="2053605"/>
            <a:ext cx="5724644" cy="2308324"/>
          </a:xfrm>
          <a:prstGeom prst="rect">
            <a:avLst/>
          </a:prstGeom>
        </p:spPr>
        <p:txBody>
          <a:bodyPr wrap="none">
            <a:spAutoFit/>
          </a:bodyPr>
          <a:lstStyle/>
          <a:p>
            <a:pPr algn="ctr"/>
            <a:r>
              <a:rPr lang="zh-CN" altLang="en-US" sz="7200" b="1" dirty="0" smtClean="0">
                <a:solidFill>
                  <a:schemeClr val="bg1"/>
                </a:solidFill>
                <a:latin typeface="微软雅黑" panose="020B0503020204020204" pitchFamily="34" charset="-122"/>
                <a:ea typeface="微软雅黑" panose="020B0503020204020204" pitchFamily="34" charset="-122"/>
              </a:rPr>
              <a:t>什么是</a:t>
            </a:r>
            <a:endParaRPr lang="en-US" altLang="zh-CN" sz="7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7200" b="1" dirty="0" smtClean="0">
                <a:solidFill>
                  <a:schemeClr val="bg1"/>
                </a:solidFill>
                <a:latin typeface="微软雅黑" panose="020B0503020204020204" pitchFamily="34" charset="-122"/>
                <a:ea typeface="微软雅黑" panose="020B0503020204020204" pitchFamily="34" charset="-122"/>
              </a:rPr>
              <a:t>“一带一路”</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 y="3464995"/>
            <a:ext cx="5648324" cy="2973904"/>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7073"/>
            <a:ext cx="3486150" cy="340092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328" y="816372"/>
            <a:ext cx="1260847" cy="1763422"/>
          </a:xfrm>
          <a:prstGeom prst="rect">
            <a:avLst/>
          </a:prstGeom>
        </p:spPr>
      </p:pic>
      <p:sp>
        <p:nvSpPr>
          <p:cNvPr id="10" name="矩形 9"/>
          <p:cNvSpPr/>
          <p:nvPr/>
        </p:nvSpPr>
        <p:spPr>
          <a:xfrm>
            <a:off x="4073482" y="2332144"/>
            <a:ext cx="6276975" cy="1785104"/>
          </a:xfrm>
          <a:prstGeom prst="rect">
            <a:avLst/>
          </a:prstGeom>
        </p:spPr>
        <p:txBody>
          <a:bodyPr wrap="square">
            <a:spAutoFit/>
          </a:bodyPr>
          <a:lstStyle/>
          <a:p>
            <a:pPr algn="ctr"/>
            <a:r>
              <a:rPr lang="zh-CN" altLang="en-US" sz="110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Arial" panose="020B0604020202020204" pitchFamily="34" charset="0"/>
                <a:ea typeface="微软雅黑" panose="020B0503020204020204" pitchFamily="34" charset="-122"/>
                <a:sym typeface="Arial" panose="020B0604020202020204" pitchFamily="34" charset="0"/>
              </a:rPr>
              <a:t>感谢聆听</a:t>
            </a:r>
            <a:endParaRPr lang="zh-CN" altLang="en-US" sz="110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743075" y="2550354"/>
            <a:ext cx="3098385" cy="861774"/>
          </a:xfrm>
          <a:prstGeom prst="rect">
            <a:avLst/>
          </a:prstGeom>
        </p:spPr>
        <p:txBody>
          <a:bodyPr wrap="square" lIns="91440" tIns="45720" rIns="91440" bIns="45720">
            <a:spAutoFit/>
          </a:bodyPr>
          <a:lstStyle/>
          <a:p>
            <a:pPr algn="ctr">
              <a:spcBef>
                <a:spcPts val="2400"/>
              </a:spcBef>
              <a:spcAft>
                <a:spcPts val="3000"/>
              </a:spcAft>
            </a:pPr>
            <a:r>
              <a:rPr lang="en-US" altLang="zh-CN" sz="5000" b="1" dirty="0" smtClean="0">
                <a:solidFill>
                  <a:srgbClr val="FFFF00"/>
                </a:solidFill>
                <a:latin typeface="+mn-lt"/>
                <a:ea typeface="+mn-ea"/>
                <a:cs typeface="+mn-ea"/>
                <a:sym typeface="+mn-lt"/>
              </a:rPr>
              <a:t>THANKS</a:t>
            </a:r>
            <a:endParaRPr lang="en-US" altLang="zh-CN" sz="5000" b="1" dirty="0">
              <a:solidFill>
                <a:srgbClr val="FFFF00"/>
              </a:solidFill>
              <a:latin typeface="+mn-lt"/>
              <a:ea typeface="+mn-ea"/>
              <a:cs typeface="+mn-ea"/>
              <a:sym typeface="+mn-lt"/>
            </a:endParaRPr>
          </a:p>
        </p:txBody>
      </p:sp>
      <p:sp>
        <p:nvSpPr>
          <p:cNvPr id="13" name="矩形 12"/>
          <p:cNvSpPr/>
          <p:nvPr/>
        </p:nvSpPr>
        <p:spPr>
          <a:xfrm>
            <a:off x="1848330" y="3413642"/>
            <a:ext cx="2887874" cy="507831"/>
          </a:xfrm>
          <a:prstGeom prst="rect">
            <a:avLst/>
          </a:prstGeom>
        </p:spPr>
        <p:txBody>
          <a:bodyPr wrap="square" lIns="91440" tIns="45720" rIns="91440" bIns="45720">
            <a:spAutoFit/>
          </a:bodyPr>
          <a:lstStyle/>
          <a:p>
            <a:pPr algn="ctr">
              <a:spcBef>
                <a:spcPts val="2400"/>
              </a:spcBef>
              <a:spcAft>
                <a:spcPts val="3000"/>
              </a:spcAft>
            </a:pPr>
            <a:r>
              <a:rPr lang="en-US" altLang="zh-CN" sz="2700" dirty="0" smtClean="0">
                <a:solidFill>
                  <a:srgbClr val="FFFF00"/>
                </a:solidFill>
                <a:latin typeface="+mn-lt"/>
                <a:ea typeface="+mn-ea"/>
                <a:cs typeface="+mn-ea"/>
                <a:sym typeface="+mn-lt"/>
              </a:rPr>
              <a:t>FOR LISTENING</a:t>
            </a:r>
            <a:endParaRPr lang="en-US" altLang="zh-CN" sz="2700" dirty="0">
              <a:solidFill>
                <a:srgbClr val="FFFF00"/>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374895" y="118161"/>
            <a:ext cx="4108817"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“一带一路”的提出</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30852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2004221" y="1886735"/>
            <a:ext cx="1056000" cy="1056000"/>
          </a:xfrm>
          <a:prstGeom prst="rect">
            <a:avLst/>
          </a:prstGeom>
          <a:solidFill>
            <a:srgbClr val="2427B6"/>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700" b="1" dirty="0" smtClean="0">
                <a:solidFill>
                  <a:schemeClr val="bg1"/>
                </a:solidFill>
                <a:latin typeface="微软雅黑" panose="020B0503020204020204" pitchFamily="34" charset="-122"/>
                <a:ea typeface="微软雅黑" panose="020B0503020204020204" pitchFamily="34" charset="-122"/>
              </a:rPr>
              <a:t>2013</a:t>
            </a:r>
            <a:endParaRPr lang="en-US" altLang="zh-CN" sz="2700" b="1"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en-US" altLang="zh-CN" sz="1400" dirty="0" smtClean="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月和</a:t>
            </a: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63591" y="3245642"/>
            <a:ext cx="5954183" cy="3079497"/>
          </a:xfrm>
          <a:prstGeom prst="rect">
            <a:avLst/>
          </a:prstGeom>
        </p:spPr>
        <p:txBody>
          <a:bodyPr>
            <a:spAutoFit/>
          </a:bodyPr>
          <a:lstStyle/>
          <a:p>
            <a:pPr fontAlgn="auto">
              <a:lnSpc>
                <a:spcPct val="150000"/>
              </a:lnSpc>
              <a:spcBef>
                <a:spcPts val="0"/>
              </a:spcBef>
              <a:spcAft>
                <a:spcPts val="0"/>
              </a:spcAft>
              <a:defRPr/>
            </a:pPr>
            <a:r>
              <a:rPr lang="zh-CN" altLang="en-US" sz="2200" dirty="0">
                <a:latin typeface="微软雅黑" panose="020B0503020204020204" pitchFamily="34" charset="-122"/>
                <a:ea typeface="微软雅黑" panose="020B0503020204020204" pitchFamily="34" charset="-122"/>
              </a:rPr>
              <a:t>丝绸之路经济带战略涵盖东南亚经济整合、涵盖东北亚经济整合，并最终融合在一起通向欧洲，形成欧亚大陆经济整合的大趋势。</a:t>
            </a:r>
            <a:r>
              <a:rPr lang="en-US" altLang="zh-CN" sz="2200" dirty="0">
                <a:latin typeface="微软雅黑" panose="020B0503020204020204" pitchFamily="34" charset="-122"/>
                <a:ea typeface="微软雅黑" panose="020B0503020204020204" pitchFamily="34" charset="-122"/>
              </a:rPr>
              <a:t>21</a:t>
            </a:r>
            <a:r>
              <a:rPr lang="zh-CN" altLang="en-US" sz="2200" dirty="0">
                <a:latin typeface="微软雅黑" panose="020B0503020204020204" pitchFamily="34" charset="-122"/>
                <a:ea typeface="微软雅黑" panose="020B0503020204020204" pitchFamily="34" charset="-122"/>
              </a:rPr>
              <a:t>世纪海上丝绸之路经济带战略从海上联通欧亚非三个大陆和丝绸之路经济带战略形成一个海上、陆地的闭环。</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851960" y="1878163"/>
            <a:ext cx="1056000" cy="1056000"/>
          </a:xfrm>
          <a:prstGeom prst="rect">
            <a:avLst/>
          </a:prstGeom>
          <a:solidFill>
            <a:srgbClr val="2427B6"/>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习近平</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156483" y="1878163"/>
            <a:ext cx="3360000" cy="1056000"/>
          </a:xfrm>
          <a:prstGeom prst="rect">
            <a:avLst/>
          </a:prstGeom>
          <a:solidFill>
            <a:srgbClr val="2427B6"/>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0"/>
              </a:spcAft>
              <a:defRPr/>
            </a:pPr>
            <a:r>
              <a:rPr lang="zh-CN" altLang="en-US" dirty="0" smtClean="0">
                <a:solidFill>
                  <a:schemeClr val="bg1"/>
                </a:solidFill>
                <a:latin typeface="微软雅黑" panose="020B0503020204020204" pitchFamily="34" charset="-122"/>
                <a:ea typeface="微软雅黑" panose="020B0503020204020204" pitchFamily="34" charset="-122"/>
              </a:rPr>
              <a:t>  提</a:t>
            </a:r>
            <a:r>
              <a:rPr lang="zh-CN" altLang="en-US" dirty="0">
                <a:solidFill>
                  <a:schemeClr val="bg1"/>
                </a:solidFill>
                <a:latin typeface="微软雅黑" panose="020B0503020204020204" pitchFamily="34" charset="-122"/>
                <a:ea typeface="微软雅黑" panose="020B0503020204020204" pitchFamily="34" charset="-122"/>
              </a:rPr>
              <a:t>出共建“丝绸之路经济带</a:t>
            </a:r>
            <a:r>
              <a:rPr lang="zh-CN" altLang="en-US" dirty="0" smtClean="0">
                <a:solidFill>
                  <a:schemeClr val="bg1"/>
                </a:solidFill>
                <a:latin typeface="微软雅黑" panose="020B0503020204020204" pitchFamily="34" charset="-122"/>
                <a:ea typeface="微软雅黑" panose="020B0503020204020204" pitchFamily="34" charset="-122"/>
              </a:rPr>
              <a:t>”      </a:t>
            </a:r>
            <a:endParaRPr lang="en-US" altLang="zh-CN" dirty="0" smtClean="0">
              <a:solidFill>
                <a:schemeClr val="bg1"/>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21</a:t>
            </a:r>
            <a:r>
              <a:rPr lang="zh-CN" altLang="en-US" dirty="0">
                <a:solidFill>
                  <a:schemeClr val="bg1"/>
                </a:solidFill>
                <a:latin typeface="微软雅黑" panose="020B0503020204020204" pitchFamily="34" charset="-122"/>
                <a:ea typeface="微软雅黑" panose="020B0503020204020204" pitchFamily="34" charset="-122"/>
              </a:rPr>
              <a:t>世纪海上丝绸之路</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249480" y="1549671"/>
            <a:ext cx="4103104" cy="468926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图片 1"/>
          <p:cNvPicPr>
            <a:picLocks noChangeAspect="1"/>
          </p:cNvPicPr>
          <p:nvPr/>
        </p:nvPicPr>
        <p:blipFill>
          <a:blip r:embed="rId2"/>
          <a:stretch>
            <a:fillRect/>
          </a:stretch>
        </p:blipFill>
        <p:spPr>
          <a:xfrm>
            <a:off x="545465" y="1348740"/>
            <a:ext cx="5107305" cy="5090795"/>
          </a:xfrm>
          <a:prstGeom prst="rect">
            <a:avLst/>
          </a:prstGeom>
        </p:spPr>
      </p:pic>
      <p:pic>
        <p:nvPicPr>
          <p:cNvPr id="3" name="图片 2"/>
          <p:cNvPicPr>
            <a:picLocks noChangeAspect="1"/>
          </p:cNvPicPr>
          <p:nvPr/>
        </p:nvPicPr>
        <p:blipFill>
          <a:blip r:embed="rId3"/>
          <a:stretch>
            <a:fillRect/>
          </a:stretch>
        </p:blipFill>
        <p:spPr>
          <a:xfrm>
            <a:off x="7249795" y="1144905"/>
            <a:ext cx="4505325" cy="57010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05"/>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 calcmode="lin" valueType="num">
                                      <p:cBhvr>
                                        <p:cTn id="18" dur="500" fill="hold"/>
                                        <p:tgtEl>
                                          <p:spTgt spid="3"/>
                                        </p:tgtEl>
                                        <p:attrNameLst>
                                          <p:attrName>ppt_x</p:attrName>
                                        </p:attrNameLst>
                                      </p:cBhvr>
                                      <p:tavLst>
                                        <p:tav tm="0">
                                          <p:val>
                                            <p:strVal val="#ppt_x-.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374895" y="118161"/>
            <a:ext cx="4108817"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“一带一路”的提出</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30852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4" name="图片 4"/>
          <p:cNvPicPr>
            <a:picLocks noChangeAspect="1"/>
          </p:cNvPicPr>
          <p:nvPr/>
        </p:nvPicPr>
        <p:blipFill>
          <a:blip r:embed="rId1"/>
          <a:stretch>
            <a:fillRect/>
          </a:stretch>
        </p:blipFill>
        <p:spPr>
          <a:xfrm>
            <a:off x="2994978" y="1243330"/>
            <a:ext cx="5739765" cy="53251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51384" y="1407443"/>
            <a:ext cx="10922000" cy="666977"/>
          </a:xfrm>
          <a:prstGeom prst="rect">
            <a:avLst/>
          </a:prstGeom>
        </p:spPr>
        <p:txBody>
          <a:bodyPr>
            <a:spAutoFit/>
          </a:bodyPr>
          <a:lstStyle/>
          <a:p>
            <a:pPr algn="just" fontAlgn="auto">
              <a:spcBef>
                <a:spcPts val="0"/>
              </a:spcBef>
              <a:spcAft>
                <a:spcPts val="0"/>
              </a:spcAft>
              <a:defRPr/>
            </a:pPr>
            <a:r>
              <a:rPr lang="zh-CN" altLang="en-US" sz="1865" dirty="0">
                <a:latin typeface="微软雅黑" panose="020B0503020204020204" pitchFamily="34" charset="-122"/>
                <a:ea typeface="微软雅黑" panose="020B0503020204020204" pitchFamily="34" charset="-122"/>
              </a:rPr>
              <a:t>“一带一路”（英文：</a:t>
            </a:r>
            <a:r>
              <a:rPr lang="en-US" altLang="zh-CN" sz="1865" dirty="0">
                <a:latin typeface="微软雅黑" panose="020B0503020204020204" pitchFamily="34" charset="-122"/>
                <a:ea typeface="微软雅黑" panose="020B0503020204020204" pitchFamily="34" charset="-122"/>
              </a:rPr>
              <a:t>The Belt and Road</a:t>
            </a:r>
            <a:r>
              <a:rPr lang="zh-CN" altLang="en-US" sz="1865" dirty="0">
                <a:latin typeface="微软雅黑" panose="020B0503020204020204" pitchFamily="34" charset="-122"/>
                <a:ea typeface="微软雅黑" panose="020B0503020204020204" pitchFamily="34" charset="-122"/>
              </a:rPr>
              <a:t>，缩写</a:t>
            </a:r>
            <a:r>
              <a:rPr lang="en-US" altLang="zh-CN" sz="1865" dirty="0">
                <a:latin typeface="微软雅黑" panose="020B0503020204020204" pitchFamily="34" charset="-122"/>
                <a:ea typeface="微软雅黑" panose="020B0503020204020204" pitchFamily="34" charset="-122"/>
              </a:rPr>
              <a:t>B&amp;R</a:t>
            </a:r>
            <a:r>
              <a:rPr lang="zh-CN" altLang="en-US" sz="1865" dirty="0">
                <a:latin typeface="微软雅黑" panose="020B0503020204020204" pitchFamily="34" charset="-122"/>
                <a:ea typeface="微软雅黑" panose="020B0503020204020204" pitchFamily="34" charset="-122"/>
              </a:rPr>
              <a:t>）是“丝绸之路经济带”和“</a:t>
            </a:r>
            <a:r>
              <a:rPr lang="en-US" altLang="zh-CN" sz="1865" dirty="0">
                <a:latin typeface="微软雅黑" panose="020B0503020204020204" pitchFamily="34" charset="-122"/>
                <a:ea typeface="微软雅黑" panose="020B0503020204020204" pitchFamily="34" charset="-122"/>
              </a:rPr>
              <a:t>21</a:t>
            </a:r>
            <a:r>
              <a:rPr lang="zh-CN" altLang="en-US" sz="1865" dirty="0">
                <a:latin typeface="微软雅黑" panose="020B0503020204020204" pitchFamily="34" charset="-122"/>
                <a:ea typeface="微软雅黑" panose="020B0503020204020204" pitchFamily="34" charset="-122"/>
              </a:rPr>
              <a:t>世纪海上丝绸之路”的简称</a:t>
            </a:r>
            <a:endParaRPr lang="zh-CN" altLang="en-US" sz="2665" b="1" dirty="0">
              <a:solidFill>
                <a:schemeClr val="accent1"/>
              </a:solidFill>
              <a:latin typeface="微软雅黑" panose="020B0503020204020204" pitchFamily="34" charset="-122"/>
              <a:ea typeface="微软雅黑" panose="020B0503020204020204" pitchFamily="34" charset="-122"/>
            </a:endParaRPr>
          </a:p>
        </p:txBody>
      </p:sp>
      <p:sp>
        <p:nvSpPr>
          <p:cNvPr id="28" name="文本框 11"/>
          <p:cNvSpPr txBox="1">
            <a:spLocks noChangeArrowheads="1"/>
          </p:cNvSpPr>
          <p:nvPr/>
        </p:nvSpPr>
        <p:spPr bwMode="auto">
          <a:xfrm>
            <a:off x="2619243" y="4375009"/>
            <a:ext cx="3116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2427B6"/>
                </a:solidFill>
                <a:ea typeface="微软雅黑" panose="020B0503020204020204" pitchFamily="34" charset="-122"/>
              </a:rPr>
              <a:t>丝绸之路经济带</a:t>
            </a:r>
            <a:endParaRPr lang="zh-CN" altLang="en-US" b="1" dirty="0">
              <a:solidFill>
                <a:srgbClr val="2427B6"/>
              </a:solidFill>
              <a:ea typeface="微软雅黑" panose="020B0503020204020204" pitchFamily="34" charset="-122"/>
            </a:endParaRPr>
          </a:p>
        </p:txBody>
      </p:sp>
      <p:sp>
        <p:nvSpPr>
          <p:cNvPr id="29" name="文本框 113"/>
          <p:cNvSpPr txBox="1">
            <a:spLocks noChangeArrowheads="1"/>
          </p:cNvSpPr>
          <p:nvPr/>
        </p:nvSpPr>
        <p:spPr bwMode="auto">
          <a:xfrm>
            <a:off x="6744072" y="4375009"/>
            <a:ext cx="2305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427B6"/>
                </a:solidFill>
                <a:ea typeface="微软雅黑" panose="020B0503020204020204" pitchFamily="34" charset="-122"/>
              </a:rPr>
              <a:t>21</a:t>
            </a:r>
            <a:r>
              <a:rPr lang="zh-CN" altLang="en-US" b="1" dirty="0">
                <a:solidFill>
                  <a:srgbClr val="2427B6"/>
                </a:solidFill>
                <a:ea typeface="微软雅黑" panose="020B0503020204020204" pitchFamily="34" charset="-122"/>
              </a:rPr>
              <a:t>世纪海上丝绸之路</a:t>
            </a:r>
            <a:endParaRPr lang="zh-CN" altLang="en-US" b="1" dirty="0">
              <a:solidFill>
                <a:srgbClr val="2427B6"/>
              </a:solidFill>
              <a:ea typeface="微软雅黑" panose="020B0503020204020204" pitchFamily="34" charset="-122"/>
            </a:endParaRPr>
          </a:p>
        </p:txBody>
      </p:sp>
      <p:sp>
        <p:nvSpPr>
          <p:cNvPr id="30" name="矩形 29"/>
          <p:cNvSpPr>
            <a:spLocks noChangeArrowheads="1"/>
          </p:cNvSpPr>
          <p:nvPr/>
        </p:nvSpPr>
        <p:spPr bwMode="auto">
          <a:xfrm>
            <a:off x="1967434" y="5321160"/>
            <a:ext cx="798619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sz="1400" dirty="0">
                <a:ea typeface="微软雅黑" panose="020B0503020204020204" pitchFamily="34" charset="-122"/>
              </a:rPr>
              <a:t>它将充分依靠中国与有关国家既有的双多边机制，借助既有的、行之有效的区域合作平台，一带一路旨在借用古代丝绸之路的历史符号，高举和平发展的旗帜，积极发展与沿线国家的经济合作伙伴关系，共同打造政治互信、经济融合、文化包容的利益共同体、命运共同体和责任共同体。</a:t>
            </a:r>
            <a:endParaRPr lang="zh-CN" altLang="en-US" sz="1400" dirty="0">
              <a:ea typeface="微软雅黑" panose="020B0503020204020204" pitchFamily="34" charset="-122"/>
            </a:endParaRPr>
          </a:p>
        </p:txBody>
      </p:sp>
      <p:sp>
        <p:nvSpPr>
          <p:cNvPr id="31" name="矩形 30"/>
          <p:cNvSpPr/>
          <p:nvPr/>
        </p:nvSpPr>
        <p:spPr>
          <a:xfrm>
            <a:off x="2085975" y="5018476"/>
            <a:ext cx="7791450" cy="144074"/>
          </a:xfrm>
          <a:prstGeom prst="rect">
            <a:avLst/>
          </a:prstGeom>
          <a:pattFill prst="dkUpDiag">
            <a:fgClr>
              <a:srgbClr val="2427B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665">
              <a:solidFill>
                <a:srgbClr val="2427B6"/>
              </a:solidFill>
            </a:endParaRPr>
          </a:p>
        </p:txBody>
      </p:sp>
      <p:grpSp>
        <p:nvGrpSpPr>
          <p:cNvPr id="32" name="组合 31"/>
          <p:cNvGrpSpPr/>
          <p:nvPr/>
        </p:nvGrpSpPr>
        <p:grpSpPr bwMode="auto">
          <a:xfrm>
            <a:off x="3183442" y="2421329"/>
            <a:ext cx="1985433" cy="1758950"/>
            <a:chOff x="2222142" y="1779662"/>
            <a:chExt cx="1489316" cy="1319972"/>
          </a:xfrm>
        </p:grpSpPr>
        <p:grpSp>
          <p:nvGrpSpPr>
            <p:cNvPr id="33" name="组合 76"/>
            <p:cNvGrpSpPr/>
            <p:nvPr/>
          </p:nvGrpSpPr>
          <p:grpSpPr bwMode="auto">
            <a:xfrm>
              <a:off x="2222142" y="1779662"/>
              <a:ext cx="1489316" cy="1319972"/>
              <a:chOff x="6054354" y="2539265"/>
              <a:chExt cx="1102806" cy="977410"/>
            </a:xfrm>
          </p:grpSpPr>
          <p:sp>
            <p:nvSpPr>
              <p:cNvPr id="35" name="Freeform 5"/>
              <p:cNvSpPr/>
              <p:nvPr/>
            </p:nvSpPr>
            <p:spPr bwMode="auto">
              <a:xfrm rot="10800000">
                <a:off x="6054354" y="2539265"/>
                <a:ext cx="1102806" cy="9774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17500" dist="76200" dir="2700000" algn="tl" rotWithShape="0">
                  <a:prstClr val="black">
                    <a:alpha val="35000"/>
                  </a:prst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6" name="Freeform 5"/>
              <p:cNvSpPr/>
              <p:nvPr/>
            </p:nvSpPr>
            <p:spPr bwMode="auto">
              <a:xfrm rot="10800000">
                <a:off x="6205785" y="2673477"/>
                <a:ext cx="799944" cy="7089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427B6"/>
              </a:solidFill>
              <a:ln w="25400">
                <a:solidFill>
                  <a:srgbClr val="1A1D84"/>
                </a:solidFill>
              </a:ln>
              <a:effectLst>
                <a:outerShdw blurRad="254000" dist="114300" dir="2700000" algn="tl" rotWithShape="0">
                  <a:prstClr val="black">
                    <a:alpha val="30000"/>
                  </a:prst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grpSp>
        <p:sp>
          <p:nvSpPr>
            <p:cNvPr id="34" name="TextBox 14"/>
            <p:cNvSpPr txBox="1"/>
            <p:nvPr/>
          </p:nvSpPr>
          <p:spPr>
            <a:xfrm>
              <a:off x="2633372" y="1824138"/>
              <a:ext cx="714491" cy="1108634"/>
            </a:xfrm>
            <a:prstGeom prst="rect">
              <a:avLst/>
            </a:prstGeom>
            <a:no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zh-CN" altLang="en-US" sz="4500" b="1" dirty="0" smtClean="0">
                  <a:solidFill>
                    <a:schemeClr val="bg1"/>
                  </a:solidFill>
                  <a:latin typeface="微软雅黑" panose="020B0503020204020204" pitchFamily="34" charset="-122"/>
                  <a:ea typeface="微软雅黑" panose="020B0503020204020204" pitchFamily="34" charset="-122"/>
                </a:rPr>
                <a:t>一带</a:t>
              </a:r>
              <a:endParaRPr lang="zh-CN" altLang="en-US" sz="45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6918111" y="2421329"/>
            <a:ext cx="1987549" cy="1758950"/>
            <a:chOff x="5530957" y="1795597"/>
            <a:chExt cx="1489316" cy="1319972"/>
          </a:xfrm>
        </p:grpSpPr>
        <p:grpSp>
          <p:nvGrpSpPr>
            <p:cNvPr id="38" name="组合 80"/>
            <p:cNvGrpSpPr/>
            <p:nvPr/>
          </p:nvGrpSpPr>
          <p:grpSpPr bwMode="auto">
            <a:xfrm>
              <a:off x="5530957" y="1795597"/>
              <a:ext cx="1489316" cy="1319972"/>
              <a:chOff x="6054354" y="2539265"/>
              <a:chExt cx="1102806" cy="977410"/>
            </a:xfrm>
          </p:grpSpPr>
          <p:sp>
            <p:nvSpPr>
              <p:cNvPr id="40" name="Freeform 5"/>
              <p:cNvSpPr/>
              <p:nvPr/>
            </p:nvSpPr>
            <p:spPr bwMode="auto">
              <a:xfrm rot="10800000">
                <a:off x="6054354" y="2539265"/>
                <a:ext cx="1102806" cy="9774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17500" dist="76200" dir="2700000" algn="tl" rotWithShape="0">
                  <a:prstClr val="black">
                    <a:alpha val="35000"/>
                  </a:prst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1" name="Freeform 5"/>
              <p:cNvSpPr/>
              <p:nvPr/>
            </p:nvSpPr>
            <p:spPr bwMode="auto">
              <a:xfrm rot="10800000">
                <a:off x="6205785" y="2673477"/>
                <a:ext cx="799944" cy="7089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427B6"/>
              </a:solidFill>
              <a:ln w="25400">
                <a:solidFill>
                  <a:srgbClr val="1A1D84"/>
                </a:solidFill>
              </a:ln>
              <a:effectLst>
                <a:outerShdw blurRad="254000" dist="114300" dir="2700000" algn="tl" rotWithShape="0">
                  <a:prstClr val="black">
                    <a:alpha val="30000"/>
                  </a:prst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grpSp>
        <p:sp>
          <p:nvSpPr>
            <p:cNvPr id="39" name="TextBox 14"/>
            <p:cNvSpPr txBox="1"/>
            <p:nvPr/>
          </p:nvSpPr>
          <p:spPr>
            <a:xfrm>
              <a:off x="5914785" y="1854369"/>
              <a:ext cx="712143" cy="1108634"/>
            </a:xfrm>
            <a:prstGeom prst="rect">
              <a:avLst/>
            </a:prstGeom>
            <a:no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zh-CN" altLang="en-US" sz="4500" b="1" dirty="0" smtClean="0">
                  <a:solidFill>
                    <a:schemeClr val="bg1"/>
                  </a:solidFill>
                  <a:latin typeface="微软雅黑" panose="020B0503020204020204" pitchFamily="34" charset="-122"/>
                  <a:ea typeface="微软雅黑" panose="020B0503020204020204" pitchFamily="34" charset="-122"/>
                </a:rPr>
                <a:t>一路</a:t>
              </a:r>
              <a:endParaRPr lang="zh-CN" altLang="en-US" sz="4500" b="1" dirty="0">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1536820" y="118161"/>
            <a:ext cx="4108817" cy="615553"/>
          </a:xfrm>
          <a:prstGeom prst="rect">
            <a:avLst/>
          </a:prstGeom>
        </p:spPr>
        <p:txBody>
          <a:bodyPr wrap="none">
            <a:spAutoFit/>
          </a:bodyPr>
          <a:lstStyle/>
          <a:p>
            <a:pPr algn="l"/>
            <a:r>
              <a:rPr lang="zh-CN" altLang="en-US" sz="3400" b="1" dirty="0" smtClean="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什么是“一带一路”</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30852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381250" y="1683246"/>
            <a:ext cx="7762875" cy="2818631"/>
          </a:xfrm>
          <a:prstGeom prst="rect">
            <a:avLst/>
          </a:prstGeom>
          <a:noFill/>
          <a:ln w="19050">
            <a:solidFill>
              <a:srgbClr val="FFF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46502" y="1405533"/>
            <a:ext cx="2520280" cy="508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smtClean="0">
                <a:solidFill>
                  <a:srgbClr val="1A1D84"/>
                </a:solidFill>
              </a:rPr>
              <a:t>PART 02</a:t>
            </a:r>
            <a:endParaRPr lang="zh-CN" altLang="en-US" sz="3600" dirty="0">
              <a:solidFill>
                <a:srgbClr val="1A1D84"/>
              </a:solidFill>
            </a:endParaRPr>
          </a:p>
        </p:txBody>
      </p:sp>
      <p:sp>
        <p:nvSpPr>
          <p:cNvPr id="17" name="矩形 16"/>
          <p:cNvSpPr/>
          <p:nvPr/>
        </p:nvSpPr>
        <p:spPr>
          <a:xfrm>
            <a:off x="2464833" y="2053605"/>
            <a:ext cx="7571304" cy="2308324"/>
          </a:xfrm>
          <a:prstGeom prst="rect">
            <a:avLst/>
          </a:prstGeom>
        </p:spPr>
        <p:txBody>
          <a:bodyPr wrap="none">
            <a:spAutoFit/>
          </a:bodyPr>
          <a:lstStyle/>
          <a:p>
            <a:pPr algn="ctr"/>
            <a:r>
              <a:rPr lang="zh-CN" altLang="en-US" sz="7200" b="1" dirty="0" smtClean="0">
                <a:solidFill>
                  <a:schemeClr val="bg1"/>
                </a:solidFill>
                <a:latin typeface="微软雅黑" panose="020B0503020204020204" pitchFamily="34" charset="-122"/>
                <a:ea typeface="微软雅黑" panose="020B0503020204020204" pitchFamily="34" charset="-122"/>
              </a:rPr>
              <a:t>“一带一路”</a:t>
            </a:r>
            <a:endParaRPr lang="en-US" altLang="zh-CN" sz="7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7200" b="1" dirty="0" smtClean="0">
                <a:solidFill>
                  <a:schemeClr val="bg1"/>
                </a:solidFill>
                <a:latin typeface="微软雅黑" panose="020B0503020204020204" pitchFamily="34" charset="-122"/>
                <a:ea typeface="微软雅黑" panose="020B0503020204020204" pitchFamily="34" charset="-122"/>
              </a:rPr>
              <a:t>国际合作高峰论坛</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517770" y="174041"/>
            <a:ext cx="5364480" cy="609600"/>
          </a:xfrm>
          <a:prstGeom prst="rect">
            <a:avLst/>
          </a:prstGeom>
        </p:spPr>
        <p:txBody>
          <a:bodyPr wrap="none">
            <a:spAutoFit/>
          </a:bodyPr>
          <a:lstStyle/>
          <a:p>
            <a:pPr algn="l"/>
            <a:r>
              <a:rPr lang="zh-CN" altLang="en-US" sz="340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一带一路国际合作高峰论坛</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911225" y="1930400"/>
            <a:ext cx="10368915" cy="4531360"/>
          </a:xfrm>
          <a:prstGeom prst="rect">
            <a:avLst/>
          </a:prstGeom>
          <a:noFill/>
          <a:ln w="19050">
            <a:solidFill>
              <a:srgbClr val="2427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191022" y="2224823"/>
            <a:ext cx="9808447" cy="3830955"/>
          </a:xfrm>
          <a:prstGeom prst="rect">
            <a:avLst/>
          </a:prstGeom>
          <a:noFill/>
        </p:spPr>
        <p:txBody>
          <a:bodyPr wrap="square" rtlCol="0">
            <a:spAutoFit/>
          </a:bodyPr>
          <a:lstStyle/>
          <a:p>
            <a:pPr algn="just">
              <a:lnSpc>
                <a:spcPct val="150000"/>
              </a:lnSpc>
            </a:pPr>
            <a:r>
              <a:rPr lang="zh-CN" altLang="en-US" dirty="0">
                <a:latin typeface="微软雅黑" panose="020B0503020204020204" pitchFamily="34" charset="-122"/>
                <a:ea typeface="微软雅黑" panose="020B0503020204020204" pitchFamily="34" charset="-122"/>
                <a:sym typeface="+mn-ea"/>
              </a:rPr>
              <a:t>第一届“一带一路”国际合作高峰论坛于</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2017年5月14日至15日</a:t>
            </a:r>
            <a:r>
              <a:rPr lang="zh-CN" altLang="en-US" dirty="0">
                <a:latin typeface="微软雅黑" panose="020B0503020204020204" pitchFamily="34" charset="-122"/>
                <a:ea typeface="微软雅黑" panose="020B0503020204020204" pitchFamily="34" charset="-122"/>
                <a:sym typeface="+mn-ea"/>
              </a:rPr>
              <a:t>在北京举行，是2017年中国重要的主场外交活动，对推动国际和地区合作具有重要意义。“一带一路”国际合作高峰论坛是“一带一路”提出3年多来最高规格的论坛活动，主要包括</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开幕式、圆桌峰会和高级别会议</a:t>
            </a:r>
            <a:r>
              <a:rPr lang="zh-CN" altLang="en-US" dirty="0">
                <a:latin typeface="微软雅黑" panose="020B0503020204020204" pitchFamily="34" charset="-122"/>
                <a:ea typeface="微软雅黑" panose="020B0503020204020204" pitchFamily="34" charset="-122"/>
                <a:sym typeface="+mn-ea"/>
              </a:rPr>
              <a:t>三个部分。</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29位外国元首</a:t>
            </a:r>
            <a:r>
              <a:rPr lang="zh-CN" altLang="en-US" dirty="0">
                <a:latin typeface="微软雅黑" panose="020B0503020204020204" pitchFamily="34" charset="-122"/>
                <a:ea typeface="微软雅黑" panose="020B0503020204020204" pitchFamily="34" charset="-122"/>
                <a:sym typeface="+mn-ea"/>
              </a:rPr>
              <a:t>、政府首脑及联合国秘书长、红十字国际委员会主席等</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3位重要国际组织负责人</a:t>
            </a:r>
            <a:r>
              <a:rPr lang="zh-CN" altLang="en-US" dirty="0">
                <a:latin typeface="微软雅黑" panose="020B0503020204020204" pitchFamily="34" charset="-122"/>
                <a:ea typeface="微软雅黑" panose="020B0503020204020204" pitchFamily="34" charset="-122"/>
                <a:sym typeface="+mn-ea"/>
              </a:rPr>
              <a:t>出席高峰论坛，来自</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130多个国家的约1500名</a:t>
            </a:r>
            <a:r>
              <a:rPr lang="zh-CN" altLang="en-US" dirty="0">
                <a:latin typeface="微软雅黑" panose="020B0503020204020204" pitchFamily="34" charset="-122"/>
                <a:ea typeface="微软雅黑" panose="020B0503020204020204" pitchFamily="34" charset="-122"/>
                <a:sym typeface="+mn-ea"/>
              </a:rPr>
              <a:t>各界贵宾作为正式代表出席论坛，来自全球的</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4000余名记者</a:t>
            </a:r>
            <a:r>
              <a:rPr lang="zh-CN" altLang="en-US" dirty="0">
                <a:latin typeface="微软雅黑" panose="020B0503020204020204" pitchFamily="34" charset="-122"/>
                <a:ea typeface="微软雅黑" panose="020B0503020204020204" pitchFamily="34" charset="-122"/>
                <a:sym typeface="+mn-ea"/>
              </a:rPr>
              <a:t>注册报道此次论坛。</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sym typeface="+mn-ea"/>
              </a:rPr>
              <a:t>2017年5月15日，中华人民共和国主席习近平主持圆桌峰会并宣布中国将于</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2019年举办第二届“一带一路”</a:t>
            </a:r>
            <a:r>
              <a:rPr lang="zh-CN" altLang="en-US" dirty="0">
                <a:latin typeface="微软雅黑" panose="020B0503020204020204" pitchFamily="34" charset="-122"/>
                <a:ea typeface="微软雅黑" panose="020B0503020204020204" pitchFamily="34" charset="-122"/>
                <a:sym typeface="+mn-ea"/>
              </a:rPr>
              <a:t>国际合作高峰论坛。</a:t>
            </a:r>
            <a:endParaRPr lang="zh-CN" altLang="zh-CN" b="1" dirty="0">
              <a:solidFill>
                <a:srgbClr val="2427B6"/>
              </a:solidFill>
              <a:latin typeface="微软雅黑" panose="020B0503020204020204" pitchFamily="34" charset="-122"/>
              <a:ea typeface="微软雅黑" panose="020B0503020204020204" pitchFamily="34" charset="-122"/>
            </a:endParaRPr>
          </a:p>
        </p:txBody>
      </p:sp>
      <p:sp>
        <p:nvSpPr>
          <p:cNvPr id="29" name="矩形 28"/>
          <p:cNvSpPr/>
          <p:nvPr/>
        </p:nvSpPr>
        <p:spPr>
          <a:xfrm>
            <a:off x="3070345" y="1473351"/>
            <a:ext cx="6407030" cy="751729"/>
          </a:xfrm>
          <a:prstGeom prst="rect">
            <a:avLst/>
          </a:prstGeom>
          <a:solidFill>
            <a:srgbClr val="242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4400" b="1" dirty="0">
                <a:solidFill>
                  <a:srgbClr val="FFFDFB"/>
                </a:solidFill>
                <a:latin typeface="微软雅黑" panose="020B0503020204020204" pitchFamily="34" charset="-122"/>
                <a:ea typeface="微软雅黑" panose="020B0503020204020204" pitchFamily="34" charset="-122"/>
              </a:rPr>
              <a:t>高峰论坛数据</a:t>
            </a:r>
            <a:endParaRPr lang="zh-CN" altLang="zh-CN" sz="4400" b="1" dirty="0">
              <a:solidFill>
                <a:srgbClr val="FFFDFB"/>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15340" y="1414145"/>
            <a:ext cx="10561955" cy="50476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
          <p:cNvSpPr/>
          <p:nvPr/>
        </p:nvSpPr>
        <p:spPr>
          <a:xfrm>
            <a:off x="12421508" y="7099300"/>
            <a:ext cx="101600" cy="10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336795" y="118161"/>
            <a:ext cx="5852884" cy="615553"/>
          </a:xfrm>
          <a:prstGeom prst="rect">
            <a:avLst/>
          </a:prstGeom>
        </p:spPr>
        <p:txBody>
          <a:bodyPr wrap="none">
            <a:spAutoFit/>
          </a:bodyPr>
          <a:lstStyle/>
          <a:p>
            <a:r>
              <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“一带一路”高峰论坛的目的</a:t>
            </a:r>
            <a:endParaRPr lang="zh-CN" altLang="en-US" sz="3400" b="1" dirty="0">
              <a:gradFill>
                <a:gsLst>
                  <a:gs pos="33000">
                    <a:schemeClr val="accent1">
                      <a:lumMod val="5000"/>
                      <a:lumOff val="95000"/>
                    </a:schemeClr>
                  </a:gs>
                  <a:gs pos="82000">
                    <a:srgbClr val="FFFF00"/>
                  </a:gs>
                  <a:gs pos="100000">
                    <a:schemeClr val="bg1"/>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4723534" y="696140"/>
            <a:ext cx="2832827" cy="307777"/>
          </a:xfrm>
          <a:prstGeom prst="rect">
            <a:avLst/>
          </a:prstGeom>
        </p:spPr>
        <p:txBody>
          <a:bodyPr wrap="none">
            <a:spAutoFit/>
          </a:bodyPr>
          <a:lstStyle/>
          <a:p>
            <a:pPr algn="l"/>
            <a:r>
              <a:rPr lang="en-US" altLang="zh-CN"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1400" b="0" dirty="0" smtClean="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一带一路国际合作高峰论坛</a:t>
            </a:r>
            <a:endParaRPr lang="zh-CN" altLang="en-US" sz="1400" b="0" dirty="0">
              <a:gradFill>
                <a:gsLst>
                  <a:gs pos="33000">
                    <a:schemeClr val="accent1">
                      <a:lumMod val="5000"/>
                      <a:lumOff val="95000"/>
                    </a:schemeClr>
                  </a:gs>
                  <a:gs pos="82000">
                    <a:srgbClr val="FFFF00"/>
                  </a:gs>
                  <a:gs pos="100000">
                    <a:schemeClr val="bg1"/>
                  </a:gs>
                </a:gsLst>
                <a:lin ang="5400000" scaled="1"/>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7" name="矩形 4"/>
          <p:cNvSpPr>
            <a:spLocks noChangeArrowheads="1"/>
          </p:cNvSpPr>
          <p:nvPr/>
        </p:nvSpPr>
        <p:spPr bwMode="auto">
          <a:xfrm>
            <a:off x="719138" y="1458071"/>
            <a:ext cx="10687050" cy="2567829"/>
          </a:xfrm>
          <a:prstGeom prst="rect">
            <a:avLst/>
          </a:prstGeom>
          <a:blipFill dpi="0" rotWithShape="1">
            <a:blip r:embed="rId1"/>
            <a:srcRect/>
            <a:stretch>
              <a:fillRect/>
            </a:stretch>
          </a:blipFill>
          <a:ln w="9525">
            <a:solidFill>
              <a:srgbClr val="FFFFFF"/>
            </a:solidFill>
            <a:bevel/>
          </a:ln>
        </p:spPr>
        <p:txBody>
          <a:bodyPr/>
          <a:lstStyle/>
          <a:p>
            <a:pPr>
              <a:buFontTx/>
              <a:buNone/>
            </a:pPr>
            <a:endParaRPr lang="zh-CN" altLang="en-US"/>
          </a:p>
        </p:txBody>
      </p:sp>
      <p:sp>
        <p:nvSpPr>
          <p:cNvPr id="28" name="单圆角矩形 5"/>
          <p:cNvSpPr/>
          <p:nvPr/>
        </p:nvSpPr>
        <p:spPr bwMode="auto">
          <a:xfrm>
            <a:off x="719138" y="4071938"/>
            <a:ext cx="3486150" cy="2328862"/>
          </a:xfrm>
          <a:custGeom>
            <a:avLst/>
            <a:gdLst>
              <a:gd name="T0" fmla="*/ 0 w 3486972"/>
              <a:gd name="T1" fmla="*/ 0 h 2329590"/>
              <a:gd name="T2" fmla="*/ 3245238 w 3486972"/>
              <a:gd name="T3" fmla="*/ 0 h 2329590"/>
              <a:gd name="T4" fmla="*/ 3485328 w 3486972"/>
              <a:gd name="T5" fmla="*/ 240054 h 2329590"/>
              <a:gd name="T6" fmla="*/ 3485328 w 3486972"/>
              <a:gd name="T7" fmla="*/ 2328134 h 2329590"/>
              <a:gd name="T8" fmla="*/ 0 w 3486972"/>
              <a:gd name="T9" fmla="*/ 2328134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3B4ADD"/>
          </a:solidFill>
          <a:ln w="9525" cap="flat" cmpd="sng">
            <a:solidFill>
              <a:srgbClr val="FFFFFF"/>
            </a:solidFill>
            <a:bevel/>
          </a:ln>
        </p:spPr>
        <p:txBody>
          <a:bodyPr/>
          <a:lstStyle/>
          <a:p>
            <a:endParaRPr lang="zh-CN" altLang="en-US">
              <a:solidFill>
                <a:srgbClr val="2427B6"/>
              </a:solidFill>
            </a:endParaRPr>
          </a:p>
        </p:txBody>
      </p:sp>
      <p:sp>
        <p:nvSpPr>
          <p:cNvPr id="29" name="单圆角矩形 6"/>
          <p:cNvSpPr/>
          <p:nvPr/>
        </p:nvSpPr>
        <p:spPr bwMode="auto">
          <a:xfrm>
            <a:off x="4313238" y="4071938"/>
            <a:ext cx="3487737" cy="2328862"/>
          </a:xfrm>
          <a:custGeom>
            <a:avLst/>
            <a:gdLst>
              <a:gd name="T0" fmla="*/ 0 w 3486972"/>
              <a:gd name="T1" fmla="*/ 0 h 2329590"/>
              <a:gd name="T2" fmla="*/ 3248192 w 3486972"/>
              <a:gd name="T3" fmla="*/ 0 h 2329590"/>
              <a:gd name="T4" fmla="*/ 3488502 w 3486972"/>
              <a:gd name="T5" fmla="*/ 240054 h 2329590"/>
              <a:gd name="T6" fmla="*/ 3488502 w 3486972"/>
              <a:gd name="T7" fmla="*/ 2328134 h 2329590"/>
              <a:gd name="T8" fmla="*/ 0 w 3486972"/>
              <a:gd name="T9" fmla="*/ 2328134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4246DA"/>
          </a:solidFill>
          <a:ln w="9525" cap="flat" cmpd="sng">
            <a:solidFill>
              <a:srgbClr val="2427B6"/>
            </a:solidFill>
            <a:bevel/>
          </a:ln>
        </p:spPr>
        <p:txBody>
          <a:bodyPr/>
          <a:lstStyle/>
          <a:p>
            <a:endParaRPr lang="zh-CN" altLang="en-US"/>
          </a:p>
        </p:txBody>
      </p:sp>
      <p:sp>
        <p:nvSpPr>
          <p:cNvPr id="30" name="单圆角矩形 7"/>
          <p:cNvSpPr/>
          <p:nvPr/>
        </p:nvSpPr>
        <p:spPr bwMode="auto">
          <a:xfrm>
            <a:off x="7907338" y="4071938"/>
            <a:ext cx="3487737" cy="2328862"/>
          </a:xfrm>
          <a:custGeom>
            <a:avLst/>
            <a:gdLst>
              <a:gd name="T0" fmla="*/ 0 w 3486972"/>
              <a:gd name="T1" fmla="*/ 0 h 2329590"/>
              <a:gd name="T2" fmla="*/ 3248192 w 3486972"/>
              <a:gd name="T3" fmla="*/ 0 h 2329590"/>
              <a:gd name="T4" fmla="*/ 3488502 w 3486972"/>
              <a:gd name="T5" fmla="*/ 240054 h 2329590"/>
              <a:gd name="T6" fmla="*/ 3488502 w 3486972"/>
              <a:gd name="T7" fmla="*/ 2328134 h 2329590"/>
              <a:gd name="T8" fmla="*/ 0 w 3486972"/>
              <a:gd name="T9" fmla="*/ 2328134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3B4ADD"/>
          </a:solidFill>
          <a:ln w="9525" cap="flat" cmpd="sng">
            <a:solidFill>
              <a:srgbClr val="FFFFFF"/>
            </a:solidFill>
            <a:bevel/>
          </a:ln>
        </p:spPr>
        <p:txBody>
          <a:bodyPr/>
          <a:lstStyle/>
          <a:p>
            <a:endParaRPr lang="zh-CN" altLang="en-US"/>
          </a:p>
        </p:txBody>
      </p:sp>
      <p:sp>
        <p:nvSpPr>
          <p:cNvPr id="31" name="椭圆 8"/>
          <p:cNvSpPr>
            <a:spLocks noChangeArrowheads="1"/>
          </p:cNvSpPr>
          <p:nvPr/>
        </p:nvSpPr>
        <p:spPr bwMode="auto">
          <a:xfrm>
            <a:off x="2093913" y="3705225"/>
            <a:ext cx="736600" cy="735013"/>
          </a:xfrm>
          <a:prstGeom prst="ellipse">
            <a:avLst/>
          </a:prstGeom>
          <a:solidFill>
            <a:srgbClr val="2427B6"/>
          </a:solidFill>
          <a:ln w="38100">
            <a:solidFill>
              <a:srgbClr val="FFFFFF"/>
            </a:solidFill>
            <a:round/>
          </a:ln>
        </p:spPr>
        <p:txBody>
          <a:bodyPr/>
          <a:lstStyle/>
          <a:p>
            <a:pPr>
              <a:buFontTx/>
              <a:buNone/>
            </a:pPr>
            <a:endParaRPr lang="zh-CN" altLang="en-US"/>
          </a:p>
        </p:txBody>
      </p:sp>
      <p:sp>
        <p:nvSpPr>
          <p:cNvPr id="32" name="椭圆 9"/>
          <p:cNvSpPr>
            <a:spLocks noChangeArrowheads="1"/>
          </p:cNvSpPr>
          <p:nvPr/>
        </p:nvSpPr>
        <p:spPr bwMode="auto">
          <a:xfrm>
            <a:off x="5689600" y="3705225"/>
            <a:ext cx="735013" cy="735013"/>
          </a:xfrm>
          <a:prstGeom prst="ellipse">
            <a:avLst/>
          </a:prstGeom>
          <a:solidFill>
            <a:srgbClr val="2427B6"/>
          </a:solidFill>
          <a:ln w="38100">
            <a:solidFill>
              <a:srgbClr val="FFFFFF"/>
            </a:solidFill>
            <a:round/>
          </a:ln>
        </p:spPr>
        <p:txBody>
          <a:bodyPr/>
          <a:lstStyle/>
          <a:p>
            <a:pPr>
              <a:buFontTx/>
              <a:buNone/>
            </a:pPr>
            <a:endParaRPr lang="zh-CN" altLang="en-US"/>
          </a:p>
        </p:txBody>
      </p:sp>
      <p:sp>
        <p:nvSpPr>
          <p:cNvPr id="33" name="椭圆 10"/>
          <p:cNvSpPr>
            <a:spLocks noChangeArrowheads="1"/>
          </p:cNvSpPr>
          <p:nvPr/>
        </p:nvSpPr>
        <p:spPr bwMode="auto">
          <a:xfrm>
            <a:off x="9126538" y="3705225"/>
            <a:ext cx="735012" cy="735013"/>
          </a:xfrm>
          <a:prstGeom prst="ellipse">
            <a:avLst/>
          </a:prstGeom>
          <a:solidFill>
            <a:srgbClr val="2427B6"/>
          </a:solidFill>
          <a:ln w="38100">
            <a:solidFill>
              <a:srgbClr val="FFFFFF"/>
            </a:solidFill>
            <a:round/>
          </a:ln>
        </p:spPr>
        <p:txBody>
          <a:bodyPr/>
          <a:lstStyle/>
          <a:p>
            <a:pPr>
              <a:buFontTx/>
              <a:buNone/>
            </a:pPr>
            <a:endParaRPr lang="zh-CN" altLang="en-US"/>
          </a:p>
        </p:txBody>
      </p:sp>
      <p:sp>
        <p:nvSpPr>
          <p:cNvPr id="34" name="TextBox 11"/>
          <p:cNvSpPr txBox="1">
            <a:spLocks noChangeArrowheads="1"/>
          </p:cNvSpPr>
          <p:nvPr/>
        </p:nvSpPr>
        <p:spPr bwMode="auto">
          <a:xfrm>
            <a:off x="2233613" y="3810000"/>
            <a:ext cx="45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3000" b="1">
                <a:solidFill>
                  <a:srgbClr val="F8F8F8"/>
                </a:solidFill>
                <a:latin typeface="微软雅黑" panose="020B0503020204020204" pitchFamily="34" charset="-122"/>
                <a:ea typeface="微软雅黑" panose="020B0503020204020204" pitchFamily="34" charset="-122"/>
              </a:rPr>
              <a:t>1</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35" name="TextBox 12"/>
          <p:cNvSpPr txBox="1">
            <a:spLocks noChangeArrowheads="1"/>
          </p:cNvSpPr>
          <p:nvPr/>
        </p:nvSpPr>
        <p:spPr bwMode="auto">
          <a:xfrm>
            <a:off x="5843588" y="3810000"/>
            <a:ext cx="45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3000" b="1" dirty="0">
                <a:solidFill>
                  <a:srgbClr val="F8F8F8"/>
                </a:solidFill>
                <a:latin typeface="微软雅黑" panose="020B0503020204020204" pitchFamily="34" charset="-122"/>
                <a:ea typeface="微软雅黑" panose="020B0503020204020204" pitchFamily="34" charset="-122"/>
              </a:rPr>
              <a:t>2</a:t>
            </a:r>
            <a:endParaRPr lang="zh-CN" altLang="en-US" sz="3000" b="1" dirty="0">
              <a:solidFill>
                <a:srgbClr val="F8F8F8"/>
              </a:solidFill>
              <a:latin typeface="微软雅黑" panose="020B0503020204020204" pitchFamily="34" charset="-122"/>
              <a:ea typeface="微软雅黑" panose="020B0503020204020204" pitchFamily="34" charset="-122"/>
            </a:endParaRPr>
          </a:p>
        </p:txBody>
      </p:sp>
      <p:sp>
        <p:nvSpPr>
          <p:cNvPr id="36" name="TextBox 13"/>
          <p:cNvSpPr txBox="1">
            <a:spLocks noChangeArrowheads="1"/>
          </p:cNvSpPr>
          <p:nvPr/>
        </p:nvSpPr>
        <p:spPr bwMode="auto">
          <a:xfrm>
            <a:off x="9248775" y="3810000"/>
            <a:ext cx="45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3000" b="1">
                <a:solidFill>
                  <a:srgbClr val="F8F8F8"/>
                </a:solidFill>
                <a:latin typeface="微软雅黑" panose="020B0503020204020204" pitchFamily="34" charset="-122"/>
                <a:ea typeface="微软雅黑" panose="020B0503020204020204" pitchFamily="34" charset="-122"/>
              </a:rPr>
              <a:t>3</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37" name="TextBox 14"/>
          <p:cNvSpPr txBox="1">
            <a:spLocks noChangeArrowheads="1"/>
          </p:cNvSpPr>
          <p:nvPr/>
        </p:nvSpPr>
        <p:spPr bwMode="auto">
          <a:xfrm>
            <a:off x="939800" y="4514850"/>
            <a:ext cx="3141663"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None/>
            </a:pPr>
            <a:r>
              <a:rPr lang="zh-CN" altLang="en-US" dirty="0">
                <a:solidFill>
                  <a:schemeClr val="bg1"/>
                </a:solidFill>
                <a:latin typeface="微软雅黑" panose="020B0503020204020204" pitchFamily="34" charset="-122"/>
                <a:ea typeface="微软雅黑" panose="020B0503020204020204" pitchFamily="34" charset="-122"/>
              </a:rPr>
              <a:t>全面总结“一带一路”建设的积极进展，展现重要早期收获成果，进一步凝聚合作共识，巩固良好的合作态势。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TextBox 15"/>
          <p:cNvSpPr txBox="1">
            <a:spLocks noChangeArrowheads="1"/>
          </p:cNvSpPr>
          <p:nvPr/>
        </p:nvSpPr>
        <p:spPr bwMode="auto">
          <a:xfrm>
            <a:off x="4549775" y="4505325"/>
            <a:ext cx="3141663"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None/>
            </a:pPr>
            <a:r>
              <a:rPr lang="zh-CN" altLang="en-US" dirty="0">
                <a:solidFill>
                  <a:srgbClr val="FFFFFF"/>
                </a:solidFill>
                <a:latin typeface="微软雅黑" panose="020B0503020204020204" pitchFamily="34" charset="-122"/>
                <a:ea typeface="微软雅黑" panose="020B0503020204020204" pitchFamily="34" charset="-122"/>
              </a:rPr>
              <a:t>共商下一阶段重要合作举措，进一步推动各方加强发展战略对接，深化伙伴关系，实现联动发展。</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39" name="TextBox 16"/>
          <p:cNvSpPr txBox="1">
            <a:spLocks noChangeArrowheads="1"/>
          </p:cNvSpPr>
          <p:nvPr/>
        </p:nvSpPr>
        <p:spPr bwMode="auto">
          <a:xfrm>
            <a:off x="8188325" y="4448175"/>
            <a:ext cx="3141663" cy="167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buFontTx/>
              <a:buNone/>
            </a:pPr>
            <a:r>
              <a:rPr lang="zh-CN" altLang="en-US" dirty="0">
                <a:solidFill>
                  <a:schemeClr val="bg1"/>
                </a:solidFill>
                <a:latin typeface="微软雅黑" panose="020B0503020204020204" pitchFamily="34" charset="-122"/>
                <a:ea typeface="微软雅黑" panose="020B0503020204020204" pitchFamily="34" charset="-122"/>
              </a:rPr>
              <a:t>在推进中国经济社会发展和结构调整的同时，推动国际合作，实现合作共赢。</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3302</Words>
  <Application>WPS 演示</Application>
  <PresentationFormat>宽屏</PresentationFormat>
  <Paragraphs>305</Paragraphs>
  <Slides>30</Slides>
  <Notes>31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宋体</vt:lpstr>
      <vt:lpstr>Wingdings</vt:lpstr>
      <vt:lpstr>微软雅黑</vt:lpstr>
      <vt:lpstr>Calibri</vt:lpstr>
      <vt:lpstr>Arial Unicode MS</vt:lpstr>
      <vt:lpstr>方正兰亭粗黑_GBK</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PPT_079</dc:title>
  <dc:creator>mm1102</dc:creator>
  <cp:keywords>http:/so.ooopic.com/sousuo/3472157</cp:keywords>
  <dc:subject>http://so.ooopic.com/sousuo/15770370/</dc:subject>
  <cp:lastModifiedBy>user</cp:lastModifiedBy>
  <cp:revision>291</cp:revision>
  <dcterms:created xsi:type="dcterms:W3CDTF">2015-10-27T06:10:00Z</dcterms:created>
  <dcterms:modified xsi:type="dcterms:W3CDTF">2017-07-05T05:20:39Z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2052-10.1.0.6569</vt:lpwstr>
  </property>
</Properties>
</file>